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51206400" cy="512064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28" userDrawn="1">
          <p15:clr>
            <a:srgbClr val="A4A3A4"/>
          </p15:clr>
        </p15:guide>
        <p15:guide id="2" pos="1612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MAİL CANVARDAR" initials="İC" lastIdx="1" clrIdx="0">
    <p:extLst>
      <p:ext uri="{19B8F6BF-5375-455C-9EA6-DF929625EA0E}">
        <p15:presenceInfo xmlns:p15="http://schemas.microsoft.com/office/powerpoint/2012/main" userId="İSMAİL CANVARD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061" autoAdjust="0"/>
    <p:restoredTop sz="94660"/>
  </p:normalViewPr>
  <p:slideViewPr>
    <p:cSldViewPr snapToGrid="0" showGuides="1">
      <p:cViewPr varScale="1">
        <p:scale>
          <a:sx n="15" d="100"/>
          <a:sy n="15" d="100"/>
        </p:scale>
        <p:origin x="2994" y="234"/>
      </p:cViewPr>
      <p:guideLst>
        <p:guide orient="horz" pos="16128"/>
        <p:guide pos="16128"/>
      </p:guideLst>
    </p:cSldViewPr>
  </p:slideViewPr>
  <p:notesTextViewPr>
    <p:cViewPr>
      <p:scale>
        <a:sx n="1" d="1"/>
        <a:sy n="1" d="1"/>
      </p:scale>
      <p:origin x="0" y="0"/>
    </p:cViewPr>
  </p:notesTextViewPr>
  <p:gridSpacing cx="180000" cy="1800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8380311"/>
            <a:ext cx="43525440" cy="17827413"/>
          </a:xfrm>
        </p:spPr>
        <p:txBody>
          <a:bodyPr anchor="b"/>
          <a:lstStyle>
            <a:lvl1pPr algn="ctr">
              <a:defRPr sz="33600"/>
            </a:lvl1pPr>
          </a:lstStyle>
          <a:p>
            <a:r>
              <a:rPr lang="tr-TR"/>
              <a:t>Asıl başlık stili için tıklatın</a:t>
            </a:r>
            <a:endParaRPr lang="en-US" dirty="0"/>
          </a:p>
        </p:txBody>
      </p:sp>
      <p:sp>
        <p:nvSpPr>
          <p:cNvPr id="3" name="Subtitle 2"/>
          <p:cNvSpPr>
            <a:spLocks noGrp="1"/>
          </p:cNvSpPr>
          <p:nvPr>
            <p:ph type="subTitle" idx="1"/>
          </p:nvPr>
        </p:nvSpPr>
        <p:spPr>
          <a:xfrm>
            <a:off x="6400800" y="26895217"/>
            <a:ext cx="38404800" cy="12363023"/>
          </a:xfrm>
        </p:spPr>
        <p:txBody>
          <a:bodyPr/>
          <a:lstStyle>
            <a:lvl1pPr marL="0" indent="0" algn="ctr">
              <a:buNone/>
              <a:defRPr sz="13440"/>
            </a:lvl1pPr>
            <a:lvl2pPr marL="2560320" indent="0" algn="ctr">
              <a:buNone/>
              <a:defRPr sz="11200"/>
            </a:lvl2pPr>
            <a:lvl3pPr marL="5120640" indent="0" algn="ctr">
              <a:buNone/>
              <a:defRPr sz="10080"/>
            </a:lvl3pPr>
            <a:lvl4pPr marL="7680960" indent="0" algn="ctr">
              <a:buNone/>
              <a:defRPr sz="8960"/>
            </a:lvl4pPr>
            <a:lvl5pPr marL="10241280" indent="0" algn="ctr">
              <a:buNone/>
              <a:defRPr sz="8960"/>
            </a:lvl5pPr>
            <a:lvl6pPr marL="12801600" indent="0" algn="ctr">
              <a:buNone/>
              <a:defRPr sz="8960"/>
            </a:lvl6pPr>
            <a:lvl7pPr marL="15361920" indent="0" algn="ctr">
              <a:buNone/>
              <a:defRPr sz="8960"/>
            </a:lvl7pPr>
            <a:lvl8pPr marL="17922240" indent="0" algn="ctr">
              <a:buNone/>
              <a:defRPr sz="8960"/>
            </a:lvl8pPr>
            <a:lvl9pPr marL="20482560" indent="0" algn="ctr">
              <a:buNone/>
              <a:defRPr sz="896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002B7C35-BD45-4009-8414-B331CA31B834}"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188660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02B7C35-BD45-4009-8414-B331CA31B834}"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3267545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3" y="2726267"/>
            <a:ext cx="11041380" cy="43395057"/>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3520443" y="2726267"/>
            <a:ext cx="32484060" cy="4339505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02B7C35-BD45-4009-8414-B331CA31B834}"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160939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02B7C35-BD45-4009-8414-B331CA31B834}"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1401110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3493773" y="12766055"/>
            <a:ext cx="44165520" cy="21300436"/>
          </a:xfrm>
        </p:spPr>
        <p:txBody>
          <a:bodyPr anchor="b"/>
          <a:lstStyle>
            <a:lvl1pPr>
              <a:defRPr sz="33600"/>
            </a:lvl1pPr>
          </a:lstStyle>
          <a:p>
            <a:r>
              <a:rPr lang="tr-TR"/>
              <a:t>Asıl başlık stili için tıklatın</a:t>
            </a:r>
            <a:endParaRPr lang="en-US" dirty="0"/>
          </a:p>
        </p:txBody>
      </p:sp>
      <p:sp>
        <p:nvSpPr>
          <p:cNvPr id="3" name="Text Placeholder 2"/>
          <p:cNvSpPr>
            <a:spLocks noGrp="1"/>
          </p:cNvSpPr>
          <p:nvPr>
            <p:ph type="body" idx="1"/>
          </p:nvPr>
        </p:nvSpPr>
        <p:spPr>
          <a:xfrm>
            <a:off x="3493773" y="34268002"/>
            <a:ext cx="44165520" cy="11201396"/>
          </a:xfrm>
        </p:spPr>
        <p:txBody>
          <a:bodyPr/>
          <a:lstStyle>
            <a:lvl1pPr marL="0" indent="0">
              <a:buNone/>
              <a:defRPr sz="13440">
                <a:solidFill>
                  <a:schemeClr val="tx1"/>
                </a:solidFill>
              </a:defRPr>
            </a:lvl1pPr>
            <a:lvl2pPr marL="2560320" indent="0">
              <a:buNone/>
              <a:defRPr sz="11200">
                <a:solidFill>
                  <a:schemeClr val="tx1">
                    <a:tint val="75000"/>
                  </a:schemeClr>
                </a:solidFill>
              </a:defRPr>
            </a:lvl2pPr>
            <a:lvl3pPr marL="5120640" indent="0">
              <a:buNone/>
              <a:defRPr sz="10080">
                <a:solidFill>
                  <a:schemeClr val="tx1">
                    <a:tint val="75000"/>
                  </a:schemeClr>
                </a:solidFill>
              </a:defRPr>
            </a:lvl3pPr>
            <a:lvl4pPr marL="7680960" indent="0">
              <a:buNone/>
              <a:defRPr sz="8960">
                <a:solidFill>
                  <a:schemeClr val="tx1">
                    <a:tint val="75000"/>
                  </a:schemeClr>
                </a:solidFill>
              </a:defRPr>
            </a:lvl4pPr>
            <a:lvl5pPr marL="10241280" indent="0">
              <a:buNone/>
              <a:defRPr sz="8960">
                <a:solidFill>
                  <a:schemeClr val="tx1">
                    <a:tint val="75000"/>
                  </a:schemeClr>
                </a:solidFill>
              </a:defRPr>
            </a:lvl5pPr>
            <a:lvl6pPr marL="12801600" indent="0">
              <a:buNone/>
              <a:defRPr sz="8960">
                <a:solidFill>
                  <a:schemeClr val="tx1">
                    <a:tint val="75000"/>
                  </a:schemeClr>
                </a:solidFill>
              </a:defRPr>
            </a:lvl6pPr>
            <a:lvl7pPr marL="15361920" indent="0">
              <a:buNone/>
              <a:defRPr sz="8960">
                <a:solidFill>
                  <a:schemeClr val="tx1">
                    <a:tint val="75000"/>
                  </a:schemeClr>
                </a:solidFill>
              </a:defRPr>
            </a:lvl7pPr>
            <a:lvl8pPr marL="17922240" indent="0">
              <a:buNone/>
              <a:defRPr sz="8960">
                <a:solidFill>
                  <a:schemeClr val="tx1">
                    <a:tint val="75000"/>
                  </a:schemeClr>
                </a:solidFill>
              </a:defRPr>
            </a:lvl8pPr>
            <a:lvl9pPr marL="20482560" indent="0">
              <a:buNone/>
              <a:defRPr sz="896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002B7C35-BD45-4009-8414-B331CA31B834}"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2615354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3520440" y="13631334"/>
            <a:ext cx="21762720" cy="3248999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25923240" y="13631334"/>
            <a:ext cx="21762720" cy="3248999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02B7C35-BD45-4009-8414-B331CA31B834}" type="datetimeFigureOut">
              <a:rPr lang="en-US" smtClean="0"/>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343317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3527110" y="2726278"/>
            <a:ext cx="44165520" cy="989753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3527115" y="12552684"/>
            <a:ext cx="21662704" cy="6151876"/>
          </a:xfrm>
        </p:spPr>
        <p:txBody>
          <a:bodyPr anchor="b"/>
          <a:lstStyle>
            <a:lvl1pPr marL="0" indent="0">
              <a:buNone/>
              <a:defRPr sz="13440" b="1"/>
            </a:lvl1pPr>
            <a:lvl2pPr marL="2560320" indent="0">
              <a:buNone/>
              <a:defRPr sz="11200" b="1"/>
            </a:lvl2pPr>
            <a:lvl3pPr marL="5120640" indent="0">
              <a:buNone/>
              <a:defRPr sz="10080" b="1"/>
            </a:lvl3pPr>
            <a:lvl4pPr marL="7680960" indent="0">
              <a:buNone/>
              <a:defRPr sz="8960" b="1"/>
            </a:lvl4pPr>
            <a:lvl5pPr marL="10241280" indent="0">
              <a:buNone/>
              <a:defRPr sz="8960" b="1"/>
            </a:lvl5pPr>
            <a:lvl6pPr marL="12801600" indent="0">
              <a:buNone/>
              <a:defRPr sz="8960" b="1"/>
            </a:lvl6pPr>
            <a:lvl7pPr marL="15361920" indent="0">
              <a:buNone/>
              <a:defRPr sz="8960" b="1"/>
            </a:lvl7pPr>
            <a:lvl8pPr marL="17922240" indent="0">
              <a:buNone/>
              <a:defRPr sz="8960" b="1"/>
            </a:lvl8pPr>
            <a:lvl9pPr marL="20482560" indent="0">
              <a:buNone/>
              <a:defRPr sz="8960" b="1"/>
            </a:lvl9pPr>
          </a:lstStyle>
          <a:p>
            <a:pPr lvl="0"/>
            <a:r>
              <a:rPr lang="tr-TR"/>
              <a:t>Asıl metin stillerini düzenle</a:t>
            </a:r>
          </a:p>
        </p:txBody>
      </p:sp>
      <p:sp>
        <p:nvSpPr>
          <p:cNvPr id="4" name="Content Placeholder 3"/>
          <p:cNvSpPr>
            <a:spLocks noGrp="1"/>
          </p:cNvSpPr>
          <p:nvPr>
            <p:ph sz="half" idx="2"/>
          </p:nvPr>
        </p:nvSpPr>
        <p:spPr>
          <a:xfrm>
            <a:off x="3527115" y="18704560"/>
            <a:ext cx="21662704" cy="2751159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25923243" y="12552684"/>
            <a:ext cx="21769390" cy="6151876"/>
          </a:xfrm>
        </p:spPr>
        <p:txBody>
          <a:bodyPr anchor="b"/>
          <a:lstStyle>
            <a:lvl1pPr marL="0" indent="0">
              <a:buNone/>
              <a:defRPr sz="13440" b="1"/>
            </a:lvl1pPr>
            <a:lvl2pPr marL="2560320" indent="0">
              <a:buNone/>
              <a:defRPr sz="11200" b="1"/>
            </a:lvl2pPr>
            <a:lvl3pPr marL="5120640" indent="0">
              <a:buNone/>
              <a:defRPr sz="10080" b="1"/>
            </a:lvl3pPr>
            <a:lvl4pPr marL="7680960" indent="0">
              <a:buNone/>
              <a:defRPr sz="8960" b="1"/>
            </a:lvl4pPr>
            <a:lvl5pPr marL="10241280" indent="0">
              <a:buNone/>
              <a:defRPr sz="8960" b="1"/>
            </a:lvl5pPr>
            <a:lvl6pPr marL="12801600" indent="0">
              <a:buNone/>
              <a:defRPr sz="8960" b="1"/>
            </a:lvl6pPr>
            <a:lvl7pPr marL="15361920" indent="0">
              <a:buNone/>
              <a:defRPr sz="8960" b="1"/>
            </a:lvl7pPr>
            <a:lvl8pPr marL="17922240" indent="0">
              <a:buNone/>
              <a:defRPr sz="8960" b="1"/>
            </a:lvl8pPr>
            <a:lvl9pPr marL="20482560" indent="0">
              <a:buNone/>
              <a:defRPr sz="8960" b="1"/>
            </a:lvl9pPr>
          </a:lstStyle>
          <a:p>
            <a:pPr lvl="0"/>
            <a:r>
              <a:rPr lang="tr-TR"/>
              <a:t>Asıl metin stillerini düzenle</a:t>
            </a:r>
          </a:p>
        </p:txBody>
      </p:sp>
      <p:sp>
        <p:nvSpPr>
          <p:cNvPr id="6" name="Content Placeholder 5"/>
          <p:cNvSpPr>
            <a:spLocks noGrp="1"/>
          </p:cNvSpPr>
          <p:nvPr>
            <p:ph sz="quarter" idx="4"/>
          </p:nvPr>
        </p:nvSpPr>
        <p:spPr>
          <a:xfrm>
            <a:off x="25923243" y="18704560"/>
            <a:ext cx="21769390" cy="2751159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02B7C35-BD45-4009-8414-B331CA31B834}" type="datetimeFigureOut">
              <a:rPr lang="en-US" smtClean="0"/>
              <a:t>6/9/2022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3247396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002B7C35-BD45-4009-8414-B331CA31B834}" type="datetimeFigureOut">
              <a:rPr lang="en-US" smtClean="0"/>
              <a:t>6/9/2022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2609830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B7C35-BD45-4009-8414-B331CA31B834}" type="datetimeFigureOut">
              <a:rPr lang="en-US" smtClean="0"/>
              <a:t>6/9/2022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3348544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527110" y="3413760"/>
            <a:ext cx="16515397" cy="11948160"/>
          </a:xfrm>
        </p:spPr>
        <p:txBody>
          <a:bodyPr anchor="b"/>
          <a:lstStyle>
            <a:lvl1pPr>
              <a:defRPr sz="17920"/>
            </a:lvl1pPr>
          </a:lstStyle>
          <a:p>
            <a:r>
              <a:rPr lang="tr-TR"/>
              <a:t>Asıl başlık stili için tıklatın</a:t>
            </a:r>
            <a:endParaRPr lang="en-US" dirty="0"/>
          </a:p>
        </p:txBody>
      </p:sp>
      <p:sp>
        <p:nvSpPr>
          <p:cNvPr id="3" name="Content Placeholder 2"/>
          <p:cNvSpPr>
            <a:spLocks noGrp="1"/>
          </p:cNvSpPr>
          <p:nvPr>
            <p:ph idx="1"/>
          </p:nvPr>
        </p:nvSpPr>
        <p:spPr>
          <a:xfrm>
            <a:off x="21769390" y="7372785"/>
            <a:ext cx="25923240" cy="36389733"/>
          </a:xfrm>
        </p:spPr>
        <p:txBody>
          <a:bodyPr/>
          <a:lstStyle>
            <a:lvl1pPr>
              <a:defRPr sz="17920"/>
            </a:lvl1pPr>
            <a:lvl2pPr>
              <a:defRPr sz="15680"/>
            </a:lvl2pPr>
            <a:lvl3pPr>
              <a:defRPr sz="13440"/>
            </a:lvl3pPr>
            <a:lvl4pPr>
              <a:defRPr sz="11200"/>
            </a:lvl4pPr>
            <a:lvl5pPr>
              <a:defRPr sz="11200"/>
            </a:lvl5pPr>
            <a:lvl6pPr>
              <a:defRPr sz="11200"/>
            </a:lvl6pPr>
            <a:lvl7pPr>
              <a:defRPr sz="11200"/>
            </a:lvl7pPr>
            <a:lvl8pPr>
              <a:defRPr sz="11200"/>
            </a:lvl8pPr>
            <a:lvl9pPr>
              <a:defRPr sz="1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3527110" y="15361920"/>
            <a:ext cx="16515397" cy="28459857"/>
          </a:xfrm>
        </p:spPr>
        <p:txBody>
          <a:bodyPr/>
          <a:lstStyle>
            <a:lvl1pPr marL="0" indent="0">
              <a:buNone/>
              <a:defRPr sz="8960"/>
            </a:lvl1pPr>
            <a:lvl2pPr marL="2560320" indent="0">
              <a:buNone/>
              <a:defRPr sz="7840"/>
            </a:lvl2pPr>
            <a:lvl3pPr marL="5120640" indent="0">
              <a:buNone/>
              <a:defRPr sz="6720"/>
            </a:lvl3pPr>
            <a:lvl4pPr marL="7680960" indent="0">
              <a:buNone/>
              <a:defRPr sz="5600"/>
            </a:lvl4pPr>
            <a:lvl5pPr marL="10241280" indent="0">
              <a:buNone/>
              <a:defRPr sz="5600"/>
            </a:lvl5pPr>
            <a:lvl6pPr marL="12801600" indent="0">
              <a:buNone/>
              <a:defRPr sz="5600"/>
            </a:lvl6pPr>
            <a:lvl7pPr marL="15361920" indent="0">
              <a:buNone/>
              <a:defRPr sz="5600"/>
            </a:lvl7pPr>
            <a:lvl8pPr marL="17922240" indent="0">
              <a:buNone/>
              <a:defRPr sz="5600"/>
            </a:lvl8pPr>
            <a:lvl9pPr marL="20482560" indent="0">
              <a:buNone/>
              <a:defRPr sz="5600"/>
            </a:lvl9pPr>
          </a:lstStyle>
          <a:p>
            <a:pPr lvl="0"/>
            <a:r>
              <a:rPr lang="tr-TR"/>
              <a:t>Asıl metin stillerini düzenle</a:t>
            </a:r>
          </a:p>
        </p:txBody>
      </p:sp>
      <p:sp>
        <p:nvSpPr>
          <p:cNvPr id="5" name="Date Placeholder 4"/>
          <p:cNvSpPr>
            <a:spLocks noGrp="1"/>
          </p:cNvSpPr>
          <p:nvPr>
            <p:ph type="dt" sz="half" idx="10"/>
          </p:nvPr>
        </p:nvSpPr>
        <p:spPr/>
        <p:txBody>
          <a:bodyPr/>
          <a:lstStyle/>
          <a:p>
            <a:fld id="{002B7C35-BD45-4009-8414-B331CA31B834}" type="datetimeFigureOut">
              <a:rPr lang="en-US" smtClean="0"/>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3937132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527110" y="3413760"/>
            <a:ext cx="16515397" cy="11948160"/>
          </a:xfrm>
        </p:spPr>
        <p:txBody>
          <a:bodyPr anchor="b"/>
          <a:lstStyle>
            <a:lvl1pPr>
              <a:defRPr sz="1792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1769390" y="7372785"/>
            <a:ext cx="25923240" cy="36389733"/>
          </a:xfrm>
        </p:spPr>
        <p:txBody>
          <a:bodyPr anchor="t"/>
          <a:lstStyle>
            <a:lvl1pPr marL="0" indent="0">
              <a:buNone/>
              <a:defRPr sz="17920"/>
            </a:lvl1pPr>
            <a:lvl2pPr marL="2560320" indent="0">
              <a:buNone/>
              <a:defRPr sz="15680"/>
            </a:lvl2pPr>
            <a:lvl3pPr marL="5120640" indent="0">
              <a:buNone/>
              <a:defRPr sz="1344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r>
              <a:rPr lang="tr-TR"/>
              <a:t>Resim eklemek için simgeyi tıklatın</a:t>
            </a:r>
            <a:endParaRPr lang="en-US" dirty="0"/>
          </a:p>
        </p:txBody>
      </p:sp>
      <p:sp>
        <p:nvSpPr>
          <p:cNvPr id="4" name="Text Placeholder 3"/>
          <p:cNvSpPr>
            <a:spLocks noGrp="1"/>
          </p:cNvSpPr>
          <p:nvPr>
            <p:ph type="body" sz="half" idx="2"/>
          </p:nvPr>
        </p:nvSpPr>
        <p:spPr>
          <a:xfrm>
            <a:off x="3527110" y="15361920"/>
            <a:ext cx="16515397" cy="28459857"/>
          </a:xfrm>
        </p:spPr>
        <p:txBody>
          <a:bodyPr/>
          <a:lstStyle>
            <a:lvl1pPr marL="0" indent="0">
              <a:buNone/>
              <a:defRPr sz="8960"/>
            </a:lvl1pPr>
            <a:lvl2pPr marL="2560320" indent="0">
              <a:buNone/>
              <a:defRPr sz="7840"/>
            </a:lvl2pPr>
            <a:lvl3pPr marL="5120640" indent="0">
              <a:buNone/>
              <a:defRPr sz="6720"/>
            </a:lvl3pPr>
            <a:lvl4pPr marL="7680960" indent="0">
              <a:buNone/>
              <a:defRPr sz="5600"/>
            </a:lvl4pPr>
            <a:lvl5pPr marL="10241280" indent="0">
              <a:buNone/>
              <a:defRPr sz="5600"/>
            </a:lvl5pPr>
            <a:lvl6pPr marL="12801600" indent="0">
              <a:buNone/>
              <a:defRPr sz="5600"/>
            </a:lvl6pPr>
            <a:lvl7pPr marL="15361920" indent="0">
              <a:buNone/>
              <a:defRPr sz="5600"/>
            </a:lvl7pPr>
            <a:lvl8pPr marL="17922240" indent="0">
              <a:buNone/>
              <a:defRPr sz="5600"/>
            </a:lvl8pPr>
            <a:lvl9pPr marL="20482560" indent="0">
              <a:buNone/>
              <a:defRPr sz="5600"/>
            </a:lvl9pPr>
          </a:lstStyle>
          <a:p>
            <a:pPr lvl="0"/>
            <a:r>
              <a:rPr lang="tr-TR"/>
              <a:t>Asıl metin stillerini düzenle</a:t>
            </a:r>
          </a:p>
        </p:txBody>
      </p:sp>
      <p:sp>
        <p:nvSpPr>
          <p:cNvPr id="5" name="Date Placeholder 4"/>
          <p:cNvSpPr>
            <a:spLocks noGrp="1"/>
          </p:cNvSpPr>
          <p:nvPr>
            <p:ph type="dt" sz="half" idx="10"/>
          </p:nvPr>
        </p:nvSpPr>
        <p:spPr/>
        <p:txBody>
          <a:bodyPr/>
          <a:lstStyle/>
          <a:p>
            <a:fld id="{002B7C35-BD45-4009-8414-B331CA31B834}" type="datetimeFigureOut">
              <a:rPr lang="en-US" smtClean="0"/>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1674761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2726278"/>
            <a:ext cx="44165520" cy="9897537"/>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3520440" y="13631334"/>
            <a:ext cx="44165520" cy="3248999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3520440" y="47460758"/>
            <a:ext cx="11521440" cy="2726267"/>
          </a:xfrm>
          <a:prstGeom prst="rect">
            <a:avLst/>
          </a:prstGeom>
        </p:spPr>
        <p:txBody>
          <a:bodyPr vert="horz" lIns="91440" tIns="45720" rIns="91440" bIns="45720" rtlCol="0" anchor="ctr"/>
          <a:lstStyle>
            <a:lvl1pPr algn="l">
              <a:defRPr sz="6720">
                <a:solidFill>
                  <a:schemeClr val="tx1">
                    <a:tint val="75000"/>
                  </a:schemeClr>
                </a:solidFill>
              </a:defRPr>
            </a:lvl1pPr>
          </a:lstStyle>
          <a:p>
            <a:fld id="{002B7C35-BD45-4009-8414-B331CA31B834}" type="datetimeFigureOut">
              <a:rPr lang="en-US" smtClean="0"/>
              <a:t>6/9/2022</a:t>
            </a:fld>
            <a:endParaRPr lang="en-US"/>
          </a:p>
        </p:txBody>
      </p:sp>
      <p:sp>
        <p:nvSpPr>
          <p:cNvPr id="5" name="Footer Placeholder 4"/>
          <p:cNvSpPr>
            <a:spLocks noGrp="1"/>
          </p:cNvSpPr>
          <p:nvPr>
            <p:ph type="ftr" sz="quarter" idx="3"/>
          </p:nvPr>
        </p:nvSpPr>
        <p:spPr>
          <a:xfrm>
            <a:off x="16962120" y="47460758"/>
            <a:ext cx="17282160" cy="2726267"/>
          </a:xfrm>
          <a:prstGeom prst="rect">
            <a:avLst/>
          </a:prstGeom>
        </p:spPr>
        <p:txBody>
          <a:bodyPr vert="horz" lIns="91440" tIns="45720" rIns="91440" bIns="45720" rtlCol="0" anchor="ctr"/>
          <a:lstStyle>
            <a:lvl1pPr algn="ctr">
              <a:defRPr sz="67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47460758"/>
            <a:ext cx="11521440" cy="2726267"/>
          </a:xfrm>
          <a:prstGeom prst="rect">
            <a:avLst/>
          </a:prstGeom>
        </p:spPr>
        <p:txBody>
          <a:bodyPr vert="horz" lIns="91440" tIns="45720" rIns="91440" bIns="45720" rtlCol="0" anchor="ctr"/>
          <a:lstStyle>
            <a:lvl1pPr algn="r">
              <a:defRPr sz="6720">
                <a:solidFill>
                  <a:schemeClr val="tx1">
                    <a:tint val="75000"/>
                  </a:schemeClr>
                </a:solidFill>
              </a:defRPr>
            </a:lvl1pPr>
          </a:lstStyle>
          <a:p>
            <a:fld id="{45656D91-BD74-46A6-B6EF-84F494F3BF7D}" type="slidenum">
              <a:rPr lang="en-US" smtClean="0"/>
              <a:t>‹#›</a:t>
            </a:fld>
            <a:endParaRPr lang="en-US"/>
          </a:p>
        </p:txBody>
      </p:sp>
    </p:spTree>
    <p:extLst>
      <p:ext uri="{BB962C8B-B14F-4D97-AF65-F5344CB8AC3E}">
        <p14:creationId xmlns:p14="http://schemas.microsoft.com/office/powerpoint/2010/main" val="4580332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5120640" rtl="0" eaLnBrk="1" latinLnBrk="0" hangingPunct="1">
        <a:lnSpc>
          <a:spcPct val="90000"/>
        </a:lnSpc>
        <a:spcBef>
          <a:spcPct val="0"/>
        </a:spcBef>
        <a:buNone/>
        <a:defRPr sz="24640" kern="1200">
          <a:solidFill>
            <a:schemeClr val="tx1"/>
          </a:solidFill>
          <a:latin typeface="+mj-lt"/>
          <a:ea typeface="+mj-ea"/>
          <a:cs typeface="+mj-cs"/>
        </a:defRPr>
      </a:lvl1pPr>
    </p:titleStyle>
    <p:bodyStyle>
      <a:lvl1pPr marL="1280160" indent="-1280160" algn="l" defTabSz="5120640" rtl="0" eaLnBrk="1" latinLnBrk="0" hangingPunct="1">
        <a:lnSpc>
          <a:spcPct val="90000"/>
        </a:lnSpc>
        <a:spcBef>
          <a:spcPts val="5600"/>
        </a:spcBef>
        <a:buFont typeface="Arial" panose="020B0604020202020204" pitchFamily="34" charset="0"/>
        <a:buChar char="•"/>
        <a:defRPr sz="15680" kern="1200">
          <a:solidFill>
            <a:schemeClr val="tx1"/>
          </a:solidFill>
          <a:latin typeface="+mn-lt"/>
          <a:ea typeface="+mn-ea"/>
          <a:cs typeface="+mn-cs"/>
        </a:defRPr>
      </a:lvl1pPr>
      <a:lvl2pPr marL="3840480" indent="-1280160" algn="l" defTabSz="5120640" rtl="0" eaLnBrk="1" latinLnBrk="0" hangingPunct="1">
        <a:lnSpc>
          <a:spcPct val="90000"/>
        </a:lnSpc>
        <a:spcBef>
          <a:spcPts val="2800"/>
        </a:spcBef>
        <a:buFont typeface="Arial" panose="020B0604020202020204" pitchFamily="34" charset="0"/>
        <a:buChar char="•"/>
        <a:defRPr sz="13440" kern="1200">
          <a:solidFill>
            <a:schemeClr val="tx1"/>
          </a:solidFill>
          <a:latin typeface="+mn-lt"/>
          <a:ea typeface="+mn-ea"/>
          <a:cs typeface="+mn-cs"/>
        </a:defRPr>
      </a:lvl2pPr>
      <a:lvl3pPr marL="6400800" indent="-1280160" algn="l" defTabSz="5120640" rtl="0" eaLnBrk="1" latinLnBrk="0" hangingPunct="1">
        <a:lnSpc>
          <a:spcPct val="90000"/>
        </a:lnSpc>
        <a:spcBef>
          <a:spcPts val="2800"/>
        </a:spcBef>
        <a:buFont typeface="Arial" panose="020B0604020202020204" pitchFamily="34" charset="0"/>
        <a:buChar char="•"/>
        <a:defRPr sz="11200" kern="1200">
          <a:solidFill>
            <a:schemeClr val="tx1"/>
          </a:solidFill>
          <a:latin typeface="+mn-lt"/>
          <a:ea typeface="+mn-ea"/>
          <a:cs typeface="+mn-cs"/>
        </a:defRPr>
      </a:lvl3pPr>
      <a:lvl4pPr marL="89611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4pPr>
      <a:lvl5pPr marL="1152144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5pPr>
      <a:lvl6pPr marL="1408176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6pPr>
      <a:lvl7pPr marL="1664208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7pPr>
      <a:lvl8pPr marL="1920240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8pPr>
      <a:lvl9pPr marL="217627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9pPr>
    </p:bodyStyle>
    <p:otherStyle>
      <a:defPPr>
        <a:defRPr lang="en-US"/>
      </a:defPPr>
      <a:lvl1pPr marL="0" algn="l" defTabSz="5120640" rtl="0" eaLnBrk="1" latinLnBrk="0" hangingPunct="1">
        <a:defRPr sz="10080" kern="1200">
          <a:solidFill>
            <a:schemeClr val="tx1"/>
          </a:solidFill>
          <a:latin typeface="+mn-lt"/>
          <a:ea typeface="+mn-ea"/>
          <a:cs typeface="+mn-cs"/>
        </a:defRPr>
      </a:lvl1pPr>
      <a:lvl2pPr marL="2560320" algn="l" defTabSz="5120640" rtl="0" eaLnBrk="1" latinLnBrk="0" hangingPunct="1">
        <a:defRPr sz="10080" kern="1200">
          <a:solidFill>
            <a:schemeClr val="tx1"/>
          </a:solidFill>
          <a:latin typeface="+mn-lt"/>
          <a:ea typeface="+mn-ea"/>
          <a:cs typeface="+mn-cs"/>
        </a:defRPr>
      </a:lvl2pPr>
      <a:lvl3pPr marL="5120640" algn="l" defTabSz="5120640" rtl="0" eaLnBrk="1" latinLnBrk="0" hangingPunct="1">
        <a:defRPr sz="10080" kern="1200">
          <a:solidFill>
            <a:schemeClr val="tx1"/>
          </a:solidFill>
          <a:latin typeface="+mn-lt"/>
          <a:ea typeface="+mn-ea"/>
          <a:cs typeface="+mn-cs"/>
        </a:defRPr>
      </a:lvl3pPr>
      <a:lvl4pPr marL="7680960" algn="l" defTabSz="5120640" rtl="0" eaLnBrk="1" latinLnBrk="0" hangingPunct="1">
        <a:defRPr sz="10080" kern="1200">
          <a:solidFill>
            <a:schemeClr val="tx1"/>
          </a:solidFill>
          <a:latin typeface="+mn-lt"/>
          <a:ea typeface="+mn-ea"/>
          <a:cs typeface="+mn-cs"/>
        </a:defRPr>
      </a:lvl4pPr>
      <a:lvl5pPr marL="10241280" algn="l" defTabSz="5120640" rtl="0" eaLnBrk="1" latinLnBrk="0" hangingPunct="1">
        <a:defRPr sz="10080" kern="1200">
          <a:solidFill>
            <a:schemeClr val="tx1"/>
          </a:solidFill>
          <a:latin typeface="+mn-lt"/>
          <a:ea typeface="+mn-ea"/>
          <a:cs typeface="+mn-cs"/>
        </a:defRPr>
      </a:lvl5pPr>
      <a:lvl6pPr marL="12801600" algn="l" defTabSz="5120640" rtl="0" eaLnBrk="1" latinLnBrk="0" hangingPunct="1">
        <a:defRPr sz="10080" kern="1200">
          <a:solidFill>
            <a:schemeClr val="tx1"/>
          </a:solidFill>
          <a:latin typeface="+mn-lt"/>
          <a:ea typeface="+mn-ea"/>
          <a:cs typeface="+mn-cs"/>
        </a:defRPr>
      </a:lvl6pPr>
      <a:lvl7pPr marL="15361920" algn="l" defTabSz="5120640" rtl="0" eaLnBrk="1" latinLnBrk="0" hangingPunct="1">
        <a:defRPr sz="10080" kern="1200">
          <a:solidFill>
            <a:schemeClr val="tx1"/>
          </a:solidFill>
          <a:latin typeface="+mn-lt"/>
          <a:ea typeface="+mn-ea"/>
          <a:cs typeface="+mn-cs"/>
        </a:defRPr>
      </a:lvl7pPr>
      <a:lvl8pPr marL="17922240" algn="l" defTabSz="5120640" rtl="0" eaLnBrk="1" latinLnBrk="0" hangingPunct="1">
        <a:defRPr sz="10080" kern="1200">
          <a:solidFill>
            <a:schemeClr val="tx1"/>
          </a:solidFill>
          <a:latin typeface="+mn-lt"/>
          <a:ea typeface="+mn-ea"/>
          <a:cs typeface="+mn-cs"/>
        </a:defRPr>
      </a:lvl8pPr>
      <a:lvl9pPr marL="20482560" algn="l" defTabSz="5120640" rtl="0" eaLnBrk="1" latinLnBrk="0" hangingPunct="1">
        <a:defRPr sz="10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cs.ethers.io/v5/" TargetMode="External"/><Relationship Id="rId13" Type="http://schemas.openxmlformats.org/officeDocument/2006/relationships/image" Target="../media/image3.jpg"/><Relationship Id="rId18" Type="http://schemas.openxmlformats.org/officeDocument/2006/relationships/image" Target="../media/image8.jpg"/><Relationship Id="rId3" Type="http://schemas.openxmlformats.org/officeDocument/2006/relationships/hyperlink" Target="https://github.com/EatTheBlocks" TargetMode="External"/><Relationship Id="rId21" Type="http://schemas.openxmlformats.org/officeDocument/2006/relationships/image" Target="../media/image11.jpg"/><Relationship Id="rId7" Type="http://schemas.openxmlformats.org/officeDocument/2006/relationships/hyperlink" Target="https://docs.soliditylang.org/en/v0.8.5/" TargetMode="External"/><Relationship Id="rId12" Type="http://schemas.openxmlformats.org/officeDocument/2006/relationships/image" Target="../media/image2.jpg"/><Relationship Id="rId17" Type="http://schemas.openxmlformats.org/officeDocument/2006/relationships/image" Target="../media/image7.jpg"/><Relationship Id="rId2" Type="http://schemas.openxmlformats.org/officeDocument/2006/relationships/image" Target="../media/image1.png"/><Relationship Id="rId16" Type="http://schemas.openxmlformats.org/officeDocument/2006/relationships/image" Target="../media/image6.jpg"/><Relationship Id="rId20"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hyperlink" Target="https://github.com/assafom/eatthestake" TargetMode="External"/><Relationship Id="rId11" Type="http://schemas.openxmlformats.org/officeDocument/2006/relationships/hyperlink" Target="https://apps.apple.com/us/app/metamask/id1438144202?_branch_match_id=896526629170869327" TargetMode="External"/><Relationship Id="rId5" Type="http://schemas.openxmlformats.org/officeDocument/2006/relationships/hyperlink" Target="https://github.com/assafom" TargetMode="External"/><Relationship Id="rId15" Type="http://schemas.openxmlformats.org/officeDocument/2006/relationships/image" Target="../media/image5.jpg"/><Relationship Id="rId10" Type="http://schemas.openxmlformats.org/officeDocument/2006/relationships/hyperlink" Target="https://docs.expo.io/versions/latest/sdk/sqlite/" TargetMode="External"/><Relationship Id="rId19" Type="http://schemas.openxmlformats.org/officeDocument/2006/relationships/image" Target="../media/image9.jpg"/><Relationship Id="rId4" Type="http://schemas.openxmlformats.org/officeDocument/2006/relationships/hyperlink" Target="https://github.com/EatTheBlocks/staking" TargetMode="External"/><Relationship Id="rId9" Type="http://schemas.openxmlformats.org/officeDocument/2006/relationships/hyperlink" Target="https://reactnative.dev/" TargetMode="External"/><Relationship Id="rId1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960880" y="5257800"/>
            <a:ext cx="8808720" cy="5905500"/>
          </a:xfrm>
        </p:spPr>
        <p:txBody>
          <a:bodyPr>
            <a:normAutofit fontScale="90000"/>
          </a:bodyPr>
          <a:lstStyle/>
          <a:p>
            <a:r>
              <a:rPr lang="en-GB" sz="4800" b="1" dirty="0"/>
              <a:t/>
            </a:r>
            <a:br>
              <a:rPr lang="en-GB" sz="4800" b="1" dirty="0"/>
            </a:br>
            <a:r>
              <a:rPr lang="en-GB" sz="4800" b="1" dirty="0"/>
              <a:t/>
            </a:r>
            <a:br>
              <a:rPr lang="en-GB" sz="4800" b="1" dirty="0"/>
            </a:br>
            <a:r>
              <a:rPr lang="en-GB" sz="6200" b="1" dirty="0"/>
              <a:t>SUMMARY</a:t>
            </a:r>
            <a:r>
              <a:rPr lang="en-GB" sz="4800" b="1" dirty="0"/>
              <a:t/>
            </a:r>
            <a:br>
              <a:rPr lang="en-GB" sz="4800" b="1" dirty="0"/>
            </a:br>
            <a:r>
              <a:rPr lang="tr-TR" sz="4800" b="1" dirty="0"/>
              <a:t/>
            </a:r>
            <a:br>
              <a:rPr lang="tr-TR" sz="4800" b="1" dirty="0"/>
            </a:br>
            <a:r>
              <a:rPr lang="en-GB" sz="4800" b="1" dirty="0"/>
              <a:t/>
            </a:r>
            <a:br>
              <a:rPr lang="en-GB" sz="4800" b="1" dirty="0"/>
            </a:br>
            <a:r>
              <a:rPr lang="tr-TR" sz="4800" b="1" dirty="0"/>
              <a:t/>
            </a:r>
            <a:br>
              <a:rPr lang="tr-TR" sz="4800" b="1" dirty="0"/>
            </a:br>
            <a:r>
              <a:rPr lang="tr-TR" sz="4800" b="1" dirty="0"/>
              <a:t/>
            </a:r>
            <a:br>
              <a:rPr lang="tr-TR" sz="4800" b="1" dirty="0"/>
            </a:br>
            <a:r>
              <a:rPr lang="tr-TR" sz="4800" b="1" dirty="0"/>
              <a:t/>
            </a:r>
            <a:br>
              <a:rPr lang="tr-TR" sz="4800" b="1" dirty="0"/>
            </a:br>
            <a:r>
              <a:rPr lang="tr-TR" sz="4800" b="1" dirty="0"/>
              <a:t/>
            </a:r>
            <a:br>
              <a:rPr lang="tr-TR" sz="4800" b="1" dirty="0"/>
            </a:br>
            <a:r>
              <a:rPr lang="tr-TR" sz="4800" b="1" dirty="0"/>
              <a:t/>
            </a:r>
            <a:br>
              <a:rPr lang="tr-TR" sz="4800" b="1" dirty="0"/>
            </a:br>
            <a:endParaRPr lang="en-US" sz="4800" b="1" dirty="0"/>
          </a:p>
        </p:txBody>
      </p:sp>
      <p:sp>
        <p:nvSpPr>
          <p:cNvPr id="4" name="Metin kutusu 3"/>
          <p:cNvSpPr txBox="1"/>
          <p:nvPr/>
        </p:nvSpPr>
        <p:spPr>
          <a:xfrm>
            <a:off x="16901943" y="1316314"/>
            <a:ext cx="18150995" cy="1092607"/>
          </a:xfrm>
          <a:prstGeom prst="rect">
            <a:avLst/>
          </a:prstGeom>
          <a:noFill/>
        </p:spPr>
        <p:txBody>
          <a:bodyPr wrap="none" rtlCol="0">
            <a:spAutoFit/>
          </a:bodyPr>
          <a:lstStyle/>
          <a:p>
            <a:pPr algn="ctr"/>
            <a:r>
              <a:rPr lang="en-US" sz="6500" b="1" i="0" dirty="0">
                <a:solidFill>
                  <a:srgbClr val="525252"/>
                </a:solidFill>
                <a:effectLst/>
                <a:latin typeface="Times New Roman" panose="02020603050405020304" pitchFamily="18" charset="0"/>
              </a:rPr>
              <a:t>Cryptocurrency</a:t>
            </a:r>
            <a:r>
              <a:rPr lang="tr-TR" sz="6500" b="1" i="0" dirty="0">
                <a:solidFill>
                  <a:srgbClr val="525252"/>
                </a:solidFill>
                <a:effectLst/>
                <a:latin typeface="Times New Roman" panose="02020603050405020304" pitchFamily="18" charset="0"/>
              </a:rPr>
              <a:t> </a:t>
            </a:r>
            <a:r>
              <a:rPr lang="en-US" sz="6500" b="1" i="0" dirty="0">
                <a:solidFill>
                  <a:srgbClr val="525252"/>
                </a:solidFill>
                <a:effectLst/>
                <a:latin typeface="Times New Roman" panose="02020603050405020304" pitchFamily="18" charset="0"/>
              </a:rPr>
              <a:t>Tracking and Staking Application</a:t>
            </a:r>
            <a:endParaRPr lang="en-GB" sz="6500" dirty="0"/>
          </a:p>
        </p:txBody>
      </p:sp>
      <p:sp>
        <p:nvSpPr>
          <p:cNvPr id="5" name="Dikdörtgen 4"/>
          <p:cNvSpPr/>
          <p:nvPr/>
        </p:nvSpPr>
        <p:spPr>
          <a:xfrm>
            <a:off x="1960880" y="5516880"/>
            <a:ext cx="8890000" cy="6157706"/>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dirty="0">
                <a:solidFill>
                  <a:schemeClr val="tx1"/>
                </a:solidFill>
              </a:rPr>
              <a:t>	</a:t>
            </a:r>
            <a:endParaRPr lang="tr-TR" sz="4400" dirty="0">
              <a:solidFill>
                <a:schemeClr val="tx1"/>
              </a:solidFill>
            </a:endParaRPr>
          </a:p>
          <a:p>
            <a:r>
              <a:rPr lang="tr-TR" sz="4400" dirty="0">
                <a:solidFill>
                  <a:schemeClr val="tx1"/>
                </a:solidFill>
              </a:rPr>
              <a:t>	</a:t>
            </a:r>
            <a:r>
              <a:rPr lang="en-US" sz="4000" dirty="0">
                <a:solidFill>
                  <a:schemeClr val="tx1"/>
                </a:solidFill>
              </a:rPr>
              <a:t>To enable people to easily follow the coins they hold in different exchanges and crypto wallets, see the prices of the coins from a single place, get interest by staking and create a crypto wallet</a:t>
            </a:r>
            <a:r>
              <a:rPr lang="tr-TR" sz="4000" dirty="0">
                <a:solidFill>
                  <a:schemeClr val="tx1"/>
                </a:solidFill>
              </a:rPr>
              <a:t> </a:t>
            </a:r>
            <a:r>
              <a:rPr lang="tr-TR" sz="4000" dirty="0" err="1">
                <a:solidFill>
                  <a:schemeClr val="tx1"/>
                </a:solidFill>
              </a:rPr>
              <a:t>or</a:t>
            </a:r>
            <a:r>
              <a:rPr lang="tr-TR" sz="4000" dirty="0">
                <a:solidFill>
                  <a:schemeClr val="tx1"/>
                </a:solidFill>
              </a:rPr>
              <a:t> </a:t>
            </a:r>
            <a:r>
              <a:rPr lang="tr-TR" sz="4000" dirty="0" err="1">
                <a:solidFill>
                  <a:schemeClr val="tx1"/>
                </a:solidFill>
              </a:rPr>
              <a:t>import</a:t>
            </a:r>
            <a:r>
              <a:rPr lang="tr-TR" sz="4000" dirty="0">
                <a:solidFill>
                  <a:schemeClr val="tx1"/>
                </a:solidFill>
              </a:rPr>
              <a:t> </a:t>
            </a:r>
            <a:r>
              <a:rPr lang="tr-TR" sz="4000" dirty="0" err="1">
                <a:solidFill>
                  <a:schemeClr val="tx1"/>
                </a:solidFill>
              </a:rPr>
              <a:t>existing</a:t>
            </a:r>
            <a:r>
              <a:rPr lang="tr-TR" sz="4000" dirty="0">
                <a:solidFill>
                  <a:schemeClr val="tx1"/>
                </a:solidFill>
              </a:rPr>
              <a:t> </a:t>
            </a:r>
            <a:r>
              <a:rPr lang="tr-TR" sz="4000" dirty="0" err="1">
                <a:solidFill>
                  <a:schemeClr val="tx1"/>
                </a:solidFill>
              </a:rPr>
              <a:t>one</a:t>
            </a:r>
            <a:r>
              <a:rPr lang="en-US" sz="4000" dirty="0">
                <a:solidFill>
                  <a:schemeClr val="tx1"/>
                </a:solidFill>
              </a:rPr>
              <a:t> securely.</a:t>
            </a:r>
            <a:r>
              <a:rPr lang="tr-TR" sz="4000" dirty="0">
                <a:solidFill>
                  <a:schemeClr val="tx1"/>
                </a:solidFill>
              </a:rPr>
              <a:t> </a:t>
            </a:r>
            <a:r>
              <a:rPr lang="en-US" sz="4000" dirty="0">
                <a:solidFill>
                  <a:schemeClr val="tx1"/>
                </a:solidFill>
              </a:rPr>
              <a:t>Follow the crypto news instantly.</a:t>
            </a:r>
          </a:p>
        </p:txBody>
      </p:sp>
      <p:sp>
        <p:nvSpPr>
          <p:cNvPr id="7" name="Dikdörtgen 6"/>
          <p:cNvSpPr/>
          <p:nvPr/>
        </p:nvSpPr>
        <p:spPr>
          <a:xfrm>
            <a:off x="1960880" y="11887200"/>
            <a:ext cx="8890000" cy="1036320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ikdörtgen 9"/>
          <p:cNvSpPr/>
          <p:nvPr/>
        </p:nvSpPr>
        <p:spPr>
          <a:xfrm>
            <a:off x="1960880" y="22504400"/>
            <a:ext cx="8890000" cy="18989814"/>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nvan 1"/>
          <p:cNvSpPr txBox="1">
            <a:spLocks/>
          </p:cNvSpPr>
          <p:nvPr/>
        </p:nvSpPr>
        <p:spPr>
          <a:xfrm>
            <a:off x="16113734" y="6258938"/>
            <a:ext cx="20797520" cy="8950333"/>
          </a:xfrm>
          <a:prstGeom prst="rect">
            <a:avLst/>
          </a:prstGeom>
        </p:spPr>
        <p:txBody>
          <a:bodyPr vert="horz" lIns="91440" tIns="45720" rIns="91440" bIns="45720" rtlCol="0" anchor="b">
            <a:noAutofit/>
          </a:bodyPr>
          <a:lstStyle>
            <a:lvl1pPr algn="ctr" defTabSz="5120640" rtl="0" eaLnBrk="1" latinLnBrk="0" hangingPunct="1">
              <a:lnSpc>
                <a:spcPct val="90000"/>
              </a:lnSpc>
              <a:spcBef>
                <a:spcPct val="0"/>
              </a:spcBef>
              <a:buNone/>
              <a:defRPr sz="33600" kern="1200">
                <a:solidFill>
                  <a:schemeClr val="tx1"/>
                </a:solidFill>
                <a:latin typeface="+mj-lt"/>
                <a:ea typeface="+mj-ea"/>
                <a:cs typeface="+mj-cs"/>
              </a:defRPr>
            </a:lvl1pPr>
          </a:lstStyle>
          <a:p>
            <a:endParaRPr lang="en-GB" sz="4400" dirty="0">
              <a:latin typeface="+mn-lt"/>
            </a:endParaRPr>
          </a:p>
          <a:p>
            <a:endParaRPr lang="tr-TR" sz="4400" dirty="0">
              <a:latin typeface="+mn-lt"/>
            </a:endParaRPr>
          </a:p>
          <a:p>
            <a:endParaRPr lang="tr-TR" sz="4400" dirty="0">
              <a:latin typeface="+mn-lt"/>
            </a:endParaRPr>
          </a:p>
          <a:p>
            <a:r>
              <a:rPr lang="en-US" sz="4400" dirty="0">
                <a:latin typeface="+mn-lt"/>
              </a:rPr>
              <a:t>The need for simple, user-friendly applications for people to keep track of coin prices and the coins they hold on different exchanges and crypto wallets.</a:t>
            </a:r>
            <a:endParaRPr lang="tr-TR" sz="4400" dirty="0">
              <a:latin typeface="+mn-lt"/>
            </a:endParaRPr>
          </a:p>
          <a:p>
            <a:endParaRPr lang="tr-TR" sz="4400" dirty="0">
              <a:latin typeface="+mn-lt"/>
            </a:endParaRPr>
          </a:p>
          <a:p>
            <a:r>
              <a:rPr lang="en-GB" sz="4400" dirty="0">
                <a:latin typeface="+mn-lt"/>
              </a:rPr>
              <a:t>Creating wallets on the </a:t>
            </a:r>
            <a:r>
              <a:rPr lang="tr-TR" sz="4400" dirty="0">
                <a:latin typeface="+mn-lt"/>
              </a:rPr>
              <a:t>A</a:t>
            </a:r>
            <a:r>
              <a:rPr lang="en-GB" sz="4400" dirty="0" err="1">
                <a:latin typeface="+mn-lt"/>
              </a:rPr>
              <a:t>valanche</a:t>
            </a:r>
            <a:r>
              <a:rPr lang="en-GB" sz="4400" dirty="0">
                <a:latin typeface="+mn-lt"/>
              </a:rPr>
              <a:t> network can be complicated &amp; cumbersome for end users and new users. </a:t>
            </a:r>
          </a:p>
          <a:p>
            <a:endParaRPr lang="en-GB" sz="4400" dirty="0">
              <a:latin typeface="+mn-lt"/>
            </a:endParaRPr>
          </a:p>
          <a:p>
            <a:r>
              <a:rPr lang="en-GB" sz="4400" dirty="0">
                <a:latin typeface="+mn-lt"/>
              </a:rPr>
              <a:t>Accessing to the wallet is important for security, because any vulnerability could compromise the user's assets. </a:t>
            </a:r>
          </a:p>
          <a:p>
            <a:endParaRPr lang="en-GB" sz="4400" dirty="0">
              <a:latin typeface="+mn-lt"/>
            </a:endParaRPr>
          </a:p>
          <a:p>
            <a:r>
              <a:rPr lang="en-GB" sz="4400" dirty="0">
                <a:latin typeface="+mn-lt"/>
              </a:rPr>
              <a:t>Most users need more flexible and customizable wallets with the latest blockchain technologies.</a:t>
            </a:r>
            <a:endParaRPr lang="tr-TR" sz="4400" dirty="0">
              <a:latin typeface="+mn-lt"/>
            </a:endParaRPr>
          </a:p>
          <a:p>
            <a:endParaRPr lang="tr-TR" sz="4400" dirty="0">
              <a:latin typeface="+mn-lt"/>
            </a:endParaRPr>
          </a:p>
          <a:p>
            <a:endParaRPr lang="tr-TR" sz="4400" dirty="0">
              <a:latin typeface="+mn-lt"/>
            </a:endParaRPr>
          </a:p>
          <a:p>
            <a:r>
              <a:rPr lang="tr-TR" sz="4400" dirty="0">
                <a:latin typeface="+mn-lt"/>
              </a:rPr>
              <a:t/>
            </a:r>
            <a:br>
              <a:rPr lang="tr-TR" sz="4400" dirty="0">
                <a:latin typeface="+mn-lt"/>
              </a:rPr>
            </a:br>
            <a:r>
              <a:rPr lang="tr-TR" sz="4400" dirty="0">
                <a:latin typeface="+mn-lt"/>
              </a:rPr>
              <a:t/>
            </a:r>
            <a:br>
              <a:rPr lang="tr-TR" sz="4400" dirty="0">
                <a:latin typeface="+mn-lt"/>
              </a:rPr>
            </a:br>
            <a:r>
              <a:rPr lang="tr-TR" sz="4400" dirty="0">
                <a:latin typeface="+mn-lt"/>
              </a:rPr>
              <a:t/>
            </a:r>
            <a:br>
              <a:rPr lang="tr-TR" sz="4400" dirty="0">
                <a:latin typeface="+mn-lt"/>
              </a:rPr>
            </a:br>
            <a:endParaRPr lang="en-US" sz="4400" dirty="0">
              <a:latin typeface="+mn-lt"/>
            </a:endParaRPr>
          </a:p>
        </p:txBody>
      </p:sp>
      <p:sp>
        <p:nvSpPr>
          <p:cNvPr id="12" name="Dikdörtgen 11"/>
          <p:cNvSpPr/>
          <p:nvPr/>
        </p:nvSpPr>
        <p:spPr>
          <a:xfrm>
            <a:off x="16144214" y="4736283"/>
            <a:ext cx="20828000" cy="7025277"/>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kdörtgen 13"/>
          <p:cNvSpPr/>
          <p:nvPr/>
        </p:nvSpPr>
        <p:spPr>
          <a:xfrm>
            <a:off x="14224000" y="11887200"/>
            <a:ext cx="24130000" cy="3493770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nvan 1"/>
          <p:cNvSpPr txBox="1">
            <a:spLocks/>
          </p:cNvSpPr>
          <p:nvPr/>
        </p:nvSpPr>
        <p:spPr>
          <a:xfrm>
            <a:off x="38587680" y="5181600"/>
            <a:ext cx="8808720" cy="5486400"/>
          </a:xfrm>
          <a:prstGeom prst="rect">
            <a:avLst/>
          </a:prstGeom>
        </p:spPr>
        <p:txBody>
          <a:bodyPr vert="horz" lIns="91440" tIns="45720" rIns="91440" bIns="45720" rtlCol="0" anchor="b">
            <a:normAutofit/>
          </a:bodyPr>
          <a:lstStyle>
            <a:lvl1pPr algn="ctr" defTabSz="5120640" rtl="0" eaLnBrk="1" latinLnBrk="0" hangingPunct="1">
              <a:lnSpc>
                <a:spcPct val="90000"/>
              </a:lnSpc>
              <a:spcBef>
                <a:spcPct val="0"/>
              </a:spcBef>
              <a:buNone/>
              <a:defRPr sz="33600" kern="1200">
                <a:solidFill>
                  <a:schemeClr val="tx1"/>
                </a:solidFill>
                <a:latin typeface="+mj-lt"/>
                <a:ea typeface="+mj-ea"/>
                <a:cs typeface="+mj-cs"/>
              </a:defRPr>
            </a:lvl1pPr>
          </a:lstStyle>
          <a:p>
            <a:endParaRPr lang="en-US" sz="3200" dirty="0">
              <a:latin typeface="+mn-lt"/>
            </a:endParaRPr>
          </a:p>
        </p:txBody>
      </p:sp>
      <p:sp>
        <p:nvSpPr>
          <p:cNvPr id="16" name="Dikdörtgen 15"/>
          <p:cNvSpPr/>
          <p:nvPr/>
        </p:nvSpPr>
        <p:spPr>
          <a:xfrm>
            <a:off x="38587680" y="4649308"/>
            <a:ext cx="8890000" cy="10285891"/>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kdörtgen 17"/>
          <p:cNvSpPr/>
          <p:nvPr/>
        </p:nvSpPr>
        <p:spPr>
          <a:xfrm>
            <a:off x="38740080" y="15778822"/>
            <a:ext cx="8890000" cy="8333953"/>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ikdörtgen 19"/>
          <p:cNvSpPr/>
          <p:nvPr/>
        </p:nvSpPr>
        <p:spPr>
          <a:xfrm>
            <a:off x="38740080" y="24434800"/>
            <a:ext cx="8890000" cy="12526506"/>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etin kutusu 21"/>
          <p:cNvSpPr txBox="1"/>
          <p:nvPr/>
        </p:nvSpPr>
        <p:spPr>
          <a:xfrm>
            <a:off x="37130932" y="968783"/>
            <a:ext cx="12087989" cy="2554545"/>
          </a:xfrm>
          <a:prstGeom prst="rect">
            <a:avLst/>
          </a:prstGeom>
          <a:noFill/>
        </p:spPr>
        <p:txBody>
          <a:bodyPr wrap="none" rtlCol="0">
            <a:spAutoFit/>
          </a:bodyPr>
          <a:lstStyle/>
          <a:p>
            <a:pPr algn="ctr"/>
            <a:r>
              <a:rPr lang="en-GB" sz="8000" b="1" dirty="0">
                <a:solidFill>
                  <a:srgbClr val="7030A0"/>
                </a:solidFill>
              </a:rPr>
              <a:t>Software Engineering</a:t>
            </a:r>
            <a:endParaRPr lang="tr-TR" sz="8000" b="1" dirty="0">
              <a:solidFill>
                <a:srgbClr val="7030A0"/>
              </a:solidFill>
            </a:endParaRPr>
          </a:p>
          <a:p>
            <a:pPr algn="ctr"/>
            <a:r>
              <a:rPr lang="tr-TR" sz="8000" b="1" dirty="0">
                <a:solidFill>
                  <a:srgbClr val="7030A0"/>
                </a:solidFill>
              </a:rPr>
              <a:t>2021-2022 </a:t>
            </a:r>
            <a:r>
              <a:rPr lang="en-GB" sz="8000" b="1" dirty="0">
                <a:solidFill>
                  <a:srgbClr val="7030A0"/>
                </a:solidFill>
              </a:rPr>
              <a:t>Capstone Project</a:t>
            </a:r>
            <a:endParaRPr lang="en-US" sz="8000" b="1" dirty="0">
              <a:solidFill>
                <a:srgbClr val="7030A0"/>
              </a:solidFill>
            </a:endParaRPr>
          </a:p>
        </p:txBody>
      </p:sp>
      <p:pic>
        <p:nvPicPr>
          <p:cNvPr id="21" name="Picture 2">
            <a:extLst>
              <a:ext uri="{FF2B5EF4-FFF2-40B4-BE49-F238E27FC236}">
                <a16:creationId xmlns:a16="http://schemas.microsoft.com/office/drawing/2014/main" id="{C390A0D7-964A-49B5-AF66-80B4ECBC6C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400" y="688876"/>
            <a:ext cx="13115478" cy="23083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A8072D4-2FBF-4899-8B53-AAEDCF711C9E}"/>
              </a:ext>
            </a:extLst>
          </p:cNvPr>
          <p:cNvSpPr txBox="1"/>
          <p:nvPr/>
        </p:nvSpPr>
        <p:spPr>
          <a:xfrm>
            <a:off x="2296160" y="22504400"/>
            <a:ext cx="8473440" cy="18989814"/>
          </a:xfrm>
          <a:prstGeom prst="rect">
            <a:avLst/>
          </a:prstGeom>
          <a:noFill/>
        </p:spPr>
        <p:txBody>
          <a:bodyPr wrap="square" rtlCol="0">
            <a:spAutoFit/>
          </a:bodyPr>
          <a:lstStyle/>
          <a:p>
            <a:pPr algn="ctr"/>
            <a:r>
              <a:rPr lang="en-GB" sz="5600" b="1" dirty="0"/>
              <a:t>METHOD</a:t>
            </a:r>
          </a:p>
          <a:p>
            <a:pPr algn="l"/>
            <a:endParaRPr lang="en-GB" sz="4800" dirty="0">
              <a:latin typeface="+mn-lt"/>
            </a:endParaRPr>
          </a:p>
          <a:p>
            <a:pPr algn="l"/>
            <a:r>
              <a:rPr lang="en-GB" sz="4400" dirty="0">
                <a:latin typeface="+mn-lt"/>
              </a:rPr>
              <a:t>	</a:t>
            </a:r>
            <a:r>
              <a:rPr lang="en-US" sz="4000" dirty="0">
                <a:latin typeface="+mn-lt"/>
              </a:rPr>
              <a:t>One of the methods used for this purpose is to use a screen lock. For this, the user sets a password</a:t>
            </a:r>
            <a:r>
              <a:rPr lang="tr-TR" sz="4000" dirty="0">
                <a:latin typeface="+mn-lt"/>
              </a:rPr>
              <a:t> on </a:t>
            </a:r>
            <a:r>
              <a:rPr lang="tr-TR" sz="4000" dirty="0" err="1">
                <a:latin typeface="+mn-lt"/>
              </a:rPr>
              <a:t>their</a:t>
            </a:r>
            <a:r>
              <a:rPr lang="tr-TR" sz="4000" dirty="0">
                <a:latin typeface="+mn-lt"/>
              </a:rPr>
              <a:t> </a:t>
            </a:r>
            <a:r>
              <a:rPr lang="tr-TR" sz="4000" dirty="0" err="1">
                <a:latin typeface="+mn-lt"/>
              </a:rPr>
              <a:t>devices</a:t>
            </a:r>
            <a:r>
              <a:rPr lang="tr-TR" sz="4000" dirty="0">
                <a:latin typeface="+mn-lt"/>
              </a:rPr>
              <a:t>.</a:t>
            </a:r>
          </a:p>
          <a:p>
            <a:pPr algn="l"/>
            <a:endParaRPr lang="en-GB" sz="4000" dirty="0"/>
          </a:p>
          <a:p>
            <a:pPr algn="l"/>
            <a:r>
              <a:rPr lang="en-GB" sz="4000" dirty="0">
                <a:latin typeface="+mn-lt"/>
              </a:rPr>
              <a:t>	On the other hand, our second method is to be able to customize. For this purpose, </a:t>
            </a:r>
            <a:r>
              <a:rPr lang="tr-TR" sz="4000" dirty="0"/>
              <a:t>u</a:t>
            </a:r>
            <a:r>
              <a:rPr lang="en-US" sz="4000" dirty="0" err="1">
                <a:latin typeface="+mn-lt"/>
              </a:rPr>
              <a:t>sers</a:t>
            </a:r>
            <a:r>
              <a:rPr lang="en-US" sz="4000" dirty="0">
                <a:latin typeface="+mn-lt"/>
              </a:rPr>
              <a:t> can search for the coins they want and learn the price, view the graph, add and remove them from their watch lists, and add and remove these coins to their portfolios. In their portfolio, they can learn their balances both in coins and in total.</a:t>
            </a:r>
            <a:endParaRPr lang="tr-TR" sz="4000" dirty="0">
              <a:latin typeface="+mn-lt"/>
            </a:endParaRPr>
          </a:p>
          <a:p>
            <a:pPr algn="l"/>
            <a:endParaRPr lang="en-GB" sz="4000" dirty="0">
              <a:latin typeface="+mn-lt"/>
            </a:endParaRPr>
          </a:p>
          <a:p>
            <a:pPr algn="l"/>
            <a:r>
              <a:rPr lang="en-GB" sz="4000" dirty="0">
                <a:latin typeface="+mn-lt"/>
              </a:rPr>
              <a:t>	In the application, users are able to</a:t>
            </a:r>
            <a:r>
              <a:rPr lang="tr-TR" sz="4000" dirty="0">
                <a:latin typeface="+mn-lt"/>
              </a:rPr>
              <a:t> </a:t>
            </a:r>
            <a:r>
              <a:rPr lang="tr-TR" sz="4000" dirty="0" err="1">
                <a:latin typeface="+mn-lt"/>
              </a:rPr>
              <a:t>create</a:t>
            </a:r>
            <a:r>
              <a:rPr lang="tr-TR" sz="4000" dirty="0">
                <a:latin typeface="+mn-lt"/>
              </a:rPr>
              <a:t> a </a:t>
            </a:r>
            <a:r>
              <a:rPr lang="tr-TR" sz="4000" dirty="0" err="1">
                <a:latin typeface="+mn-lt"/>
              </a:rPr>
              <a:t>crypto</a:t>
            </a:r>
            <a:r>
              <a:rPr lang="tr-TR" sz="4000" dirty="0">
                <a:latin typeface="+mn-lt"/>
              </a:rPr>
              <a:t> </a:t>
            </a:r>
            <a:r>
              <a:rPr lang="tr-TR" sz="4000" dirty="0" err="1">
                <a:latin typeface="+mn-lt"/>
              </a:rPr>
              <a:t>wallet</a:t>
            </a:r>
            <a:r>
              <a:rPr lang="tr-TR" sz="4000" dirty="0">
                <a:latin typeface="+mn-lt"/>
              </a:rPr>
              <a:t> </a:t>
            </a:r>
            <a:r>
              <a:rPr lang="tr-TR" sz="4000" dirty="0" err="1">
                <a:latin typeface="+mn-lt"/>
              </a:rPr>
              <a:t>or</a:t>
            </a:r>
            <a:r>
              <a:rPr lang="en-GB" sz="4000" dirty="0">
                <a:latin typeface="+mn-lt"/>
              </a:rPr>
              <a:t> activate their wallets with a single button</a:t>
            </a:r>
            <a:r>
              <a:rPr lang="tr-TR" sz="4000" dirty="0">
                <a:latin typeface="+mn-lt"/>
              </a:rPr>
              <a:t>.</a:t>
            </a:r>
          </a:p>
          <a:p>
            <a:pPr algn="l"/>
            <a:endParaRPr lang="tr-TR" sz="4000" dirty="0"/>
          </a:p>
          <a:p>
            <a:pPr algn="l"/>
            <a:r>
              <a:rPr lang="en-US" sz="4000" dirty="0"/>
              <a:t>With the staking method, you can lock coins to the blockchain network for a certain period of time and increase the amount of coins in hand. With the </a:t>
            </a:r>
            <a:r>
              <a:rPr lang="en-US" sz="4000" dirty="0" err="1"/>
              <a:t>Unstake</a:t>
            </a:r>
            <a:r>
              <a:rPr lang="en-US" sz="4000" dirty="0"/>
              <a:t> method, the coin that was previously locked in the contract can be withdrawn to the wallet with the earned reward. (Planned but failed to interact with </a:t>
            </a:r>
            <a:r>
              <a:rPr lang="en-US" sz="4000" dirty="0" err="1"/>
              <a:t>Reacct</a:t>
            </a:r>
            <a:r>
              <a:rPr lang="en-US" sz="4000" dirty="0"/>
              <a:t> Native.)</a:t>
            </a:r>
            <a:endParaRPr lang="en-GB" sz="4000" dirty="0"/>
          </a:p>
        </p:txBody>
      </p:sp>
      <p:sp>
        <p:nvSpPr>
          <p:cNvPr id="23" name="TextBox 22">
            <a:extLst>
              <a:ext uri="{FF2B5EF4-FFF2-40B4-BE49-F238E27FC236}">
                <a16:creationId xmlns:a16="http://schemas.microsoft.com/office/drawing/2014/main" id="{208404D9-740D-4E8D-8E9A-CE0D873AB6E6}"/>
              </a:ext>
            </a:extLst>
          </p:cNvPr>
          <p:cNvSpPr txBox="1"/>
          <p:nvPr/>
        </p:nvSpPr>
        <p:spPr>
          <a:xfrm>
            <a:off x="2113280" y="11887200"/>
            <a:ext cx="8707120" cy="13265170"/>
          </a:xfrm>
          <a:prstGeom prst="rect">
            <a:avLst/>
          </a:prstGeom>
          <a:noFill/>
        </p:spPr>
        <p:txBody>
          <a:bodyPr wrap="square" rtlCol="0">
            <a:spAutoFit/>
          </a:bodyPr>
          <a:lstStyle/>
          <a:p>
            <a:pPr algn="ctr"/>
            <a:r>
              <a:rPr lang="en-GB" sz="5600" b="1" dirty="0"/>
              <a:t>INTRODUCTION</a:t>
            </a:r>
          </a:p>
          <a:p>
            <a:r>
              <a:rPr lang="tr-TR" sz="4800" dirty="0"/>
              <a:t/>
            </a:r>
            <a:br>
              <a:rPr lang="tr-TR" sz="4800" dirty="0"/>
            </a:br>
            <a:r>
              <a:rPr lang="en-GB" sz="4800" dirty="0"/>
              <a:t>	</a:t>
            </a:r>
            <a:r>
              <a:rPr lang="en-GB" sz="4000" dirty="0">
                <a:latin typeface="+mn-lt"/>
              </a:rPr>
              <a:t>Connecting user to the </a:t>
            </a:r>
            <a:r>
              <a:rPr lang="tr-TR" sz="4000" dirty="0" err="1">
                <a:latin typeface="+mn-lt"/>
              </a:rPr>
              <a:t>Avalanche</a:t>
            </a:r>
            <a:r>
              <a:rPr lang="en-GB" sz="4000" dirty="0">
                <a:latin typeface="+mn-lt"/>
              </a:rPr>
              <a:t> blockchain in the fastest and most efficient way. </a:t>
            </a:r>
            <a:r>
              <a:rPr lang="tr-TR" sz="4000" dirty="0"/>
              <a:t/>
            </a:r>
            <a:br>
              <a:rPr lang="tr-TR" sz="4000" dirty="0"/>
            </a:br>
            <a:r>
              <a:rPr lang="en-GB" sz="4000" dirty="0"/>
              <a:t>	Creating customizable interface where users can add</a:t>
            </a:r>
            <a:r>
              <a:rPr lang="tr-TR" sz="4000" dirty="0"/>
              <a:t> </a:t>
            </a:r>
            <a:r>
              <a:rPr lang="en-GB" sz="4000" dirty="0"/>
              <a:t>new assets</a:t>
            </a:r>
            <a:r>
              <a:rPr lang="tr-TR" sz="4000" dirty="0"/>
              <a:t> </a:t>
            </a:r>
            <a:r>
              <a:rPr lang="tr-TR" sz="4000" dirty="0" err="1"/>
              <a:t>or</a:t>
            </a:r>
            <a:r>
              <a:rPr lang="tr-TR" sz="4000" dirty="0"/>
              <a:t> </a:t>
            </a:r>
            <a:r>
              <a:rPr lang="tr-TR" sz="4000" dirty="0" err="1"/>
              <a:t>interact</a:t>
            </a:r>
            <a:r>
              <a:rPr lang="tr-TR" sz="4000" dirty="0"/>
              <a:t> </a:t>
            </a:r>
            <a:r>
              <a:rPr lang="tr-TR" sz="4000" dirty="0" err="1"/>
              <a:t>them</a:t>
            </a:r>
            <a:r>
              <a:rPr lang="tr-TR" sz="4000" dirty="0"/>
              <a:t> on </a:t>
            </a:r>
            <a:r>
              <a:rPr lang="tr-TR" sz="4000" dirty="0" err="1"/>
              <a:t>their</a:t>
            </a:r>
            <a:r>
              <a:rPr lang="tr-TR" sz="4000" dirty="0"/>
              <a:t> </a:t>
            </a:r>
            <a:r>
              <a:rPr lang="tr-TR" sz="4000" dirty="0" err="1"/>
              <a:t>portfolio</a:t>
            </a:r>
            <a:r>
              <a:rPr lang="en-GB" sz="4000" dirty="0"/>
              <a:t> </a:t>
            </a:r>
            <a:r>
              <a:rPr lang="tr-TR" sz="4000" dirty="0" err="1"/>
              <a:t>and</a:t>
            </a:r>
            <a:r>
              <a:rPr lang="tr-TR" sz="4000" dirty="0"/>
              <a:t> </a:t>
            </a:r>
            <a:r>
              <a:rPr lang="tr-TR" sz="4000" dirty="0" err="1"/>
              <a:t>easily</a:t>
            </a:r>
            <a:r>
              <a:rPr lang="tr-TR" sz="4000" dirty="0"/>
              <a:t> </a:t>
            </a:r>
            <a:r>
              <a:rPr lang="tr-TR" sz="4000" dirty="0" err="1"/>
              <a:t>tracking</a:t>
            </a:r>
            <a:r>
              <a:rPr lang="tr-TR" sz="4000" dirty="0"/>
              <a:t> </a:t>
            </a:r>
            <a:r>
              <a:rPr lang="tr-TR" sz="4000" dirty="0" err="1"/>
              <a:t>crypto</a:t>
            </a:r>
            <a:r>
              <a:rPr lang="tr-TR" sz="4000" dirty="0"/>
              <a:t> </a:t>
            </a:r>
            <a:r>
              <a:rPr lang="tr-TR" sz="4000" dirty="0" err="1"/>
              <a:t>prices</a:t>
            </a:r>
            <a:r>
              <a:rPr lang="tr-TR" sz="4000" dirty="0"/>
              <a:t> on </a:t>
            </a:r>
            <a:r>
              <a:rPr lang="tr-TR" sz="4000" dirty="0" err="1"/>
              <a:t>homepage</a:t>
            </a:r>
            <a:r>
              <a:rPr lang="tr-TR" sz="4000" dirty="0"/>
              <a:t>.</a:t>
            </a:r>
          </a:p>
          <a:p>
            <a:r>
              <a:rPr lang="tr-TR" sz="4000" dirty="0"/>
              <a:t>	</a:t>
            </a:r>
            <a:r>
              <a:rPr lang="en-US" sz="4000" dirty="0"/>
              <a:t>Giving people the opportunity to increase their savings</a:t>
            </a:r>
            <a:r>
              <a:rPr lang="tr-TR" sz="4000" dirty="0"/>
              <a:t> </a:t>
            </a:r>
            <a:r>
              <a:rPr lang="tr-TR" sz="4000" dirty="0" err="1"/>
              <a:t>with</a:t>
            </a:r>
            <a:r>
              <a:rPr lang="tr-TR" sz="4000" dirty="0"/>
              <a:t> </a:t>
            </a:r>
            <a:r>
              <a:rPr lang="tr-TR" sz="4000" dirty="0" err="1"/>
              <a:t>staking</a:t>
            </a:r>
            <a:r>
              <a:rPr lang="tr-TR" sz="4000" dirty="0"/>
              <a:t>.</a:t>
            </a:r>
            <a:endParaRPr lang="en-GB" sz="4000" dirty="0"/>
          </a:p>
          <a:p>
            <a:pPr algn="l"/>
            <a:r>
              <a:rPr lang="en-GB" sz="4000" dirty="0"/>
              <a:t>	Designing smooth and understandable interface for  people who newly stepped in cryptocurrency world. </a:t>
            </a:r>
            <a:endParaRPr lang="tr-TR" sz="4000" dirty="0"/>
          </a:p>
          <a:p>
            <a:pPr algn="l"/>
            <a:r>
              <a:rPr lang="tr-TR" sz="4000" dirty="0"/>
              <a:t>	</a:t>
            </a:r>
            <a:r>
              <a:rPr lang="en-US" sz="4000" dirty="0"/>
              <a:t>Follow the crypto news instantly.</a:t>
            </a:r>
            <a:r>
              <a:rPr lang="tr-TR" sz="4000" dirty="0"/>
              <a:t>	</a:t>
            </a:r>
          </a:p>
          <a:p>
            <a:pPr algn="l"/>
            <a:r>
              <a:rPr lang="tr-TR" sz="4000" dirty="0"/>
              <a:t>	</a:t>
            </a:r>
          </a:p>
          <a:p>
            <a:pPr algn="l"/>
            <a:r>
              <a:rPr lang="tr-TR" sz="4000" dirty="0"/>
              <a:t>	</a:t>
            </a:r>
            <a:r>
              <a:rPr lang="tr-TR" sz="4800" dirty="0"/>
              <a:t/>
            </a:r>
            <a:br>
              <a:rPr lang="tr-TR" sz="4800" dirty="0"/>
            </a:br>
            <a:r>
              <a:rPr lang="tr-TR" sz="4800" dirty="0"/>
              <a:t/>
            </a:r>
            <a:br>
              <a:rPr lang="tr-TR" sz="4800" dirty="0"/>
            </a:br>
            <a:r>
              <a:rPr lang="tr-TR" sz="4800" dirty="0"/>
              <a:t/>
            </a:r>
            <a:br>
              <a:rPr lang="tr-TR" sz="4800" dirty="0"/>
            </a:br>
            <a:endParaRPr lang="en-US" sz="4800" dirty="0"/>
          </a:p>
        </p:txBody>
      </p:sp>
      <p:sp>
        <p:nvSpPr>
          <p:cNvPr id="24" name="TextBox 23">
            <a:extLst>
              <a:ext uri="{FF2B5EF4-FFF2-40B4-BE49-F238E27FC236}">
                <a16:creationId xmlns:a16="http://schemas.microsoft.com/office/drawing/2014/main" id="{C587CFB4-2B3A-4DAB-BD59-87E9071089A4}"/>
              </a:ext>
            </a:extLst>
          </p:cNvPr>
          <p:cNvSpPr txBox="1"/>
          <p:nvPr/>
        </p:nvSpPr>
        <p:spPr>
          <a:xfrm>
            <a:off x="39055040" y="14935200"/>
            <a:ext cx="8341360" cy="10556736"/>
          </a:xfrm>
          <a:prstGeom prst="rect">
            <a:avLst/>
          </a:prstGeom>
          <a:noFill/>
        </p:spPr>
        <p:txBody>
          <a:bodyPr wrap="square" rtlCol="0">
            <a:spAutoFit/>
          </a:bodyPr>
          <a:lstStyle/>
          <a:p>
            <a:pPr algn="ctr"/>
            <a:r>
              <a:rPr lang="tr-TR" sz="4400" dirty="0">
                <a:latin typeface="+mn-lt"/>
              </a:rPr>
              <a:t/>
            </a:r>
            <a:br>
              <a:rPr lang="tr-TR" sz="4400" dirty="0">
                <a:latin typeface="+mn-lt"/>
              </a:rPr>
            </a:br>
            <a:r>
              <a:rPr lang="en-GB" sz="5600" b="1" dirty="0"/>
              <a:t>R</a:t>
            </a:r>
            <a:r>
              <a:rPr lang="en-GB" sz="5600" b="1" dirty="0">
                <a:latin typeface="+mn-lt"/>
              </a:rPr>
              <a:t>ECOMMENDATIONS</a:t>
            </a:r>
          </a:p>
          <a:p>
            <a:endParaRPr lang="en-GB" sz="4400" dirty="0">
              <a:latin typeface="+mn-lt"/>
            </a:endParaRPr>
          </a:p>
          <a:p>
            <a:pPr algn="l"/>
            <a:r>
              <a:rPr lang="en-GB" sz="4000" dirty="0">
                <a:latin typeface="+mn-lt"/>
              </a:rPr>
              <a:t>To support multiple chains. (</a:t>
            </a:r>
            <a:r>
              <a:rPr lang="tr-TR" sz="4000" dirty="0" err="1">
                <a:latin typeface="+mn-lt"/>
              </a:rPr>
              <a:t>Ethereum</a:t>
            </a:r>
            <a:r>
              <a:rPr lang="en-GB" sz="4000" dirty="0">
                <a:latin typeface="+mn-lt"/>
              </a:rPr>
              <a:t>, </a:t>
            </a:r>
            <a:r>
              <a:rPr lang="en-GB" sz="4000" dirty="0" err="1">
                <a:latin typeface="+mn-lt"/>
              </a:rPr>
              <a:t>Binance</a:t>
            </a:r>
            <a:r>
              <a:rPr lang="en-GB" sz="4000" dirty="0">
                <a:latin typeface="+mn-lt"/>
              </a:rPr>
              <a:t> Smart Chain etc.)</a:t>
            </a:r>
          </a:p>
          <a:p>
            <a:pPr algn="l"/>
            <a:endParaRPr lang="en-GB" sz="4000" dirty="0">
              <a:latin typeface="+mn-lt"/>
            </a:endParaRPr>
          </a:p>
          <a:p>
            <a:pPr algn="l"/>
            <a:r>
              <a:rPr lang="en-GB" sz="4000" dirty="0">
                <a:latin typeface="+mn-lt"/>
              </a:rPr>
              <a:t>To fetch analytics of app usage.</a:t>
            </a:r>
            <a:endParaRPr lang="tr-TR" sz="4000" dirty="0">
              <a:latin typeface="+mn-lt"/>
            </a:endParaRPr>
          </a:p>
          <a:p>
            <a:pPr algn="l"/>
            <a:endParaRPr lang="tr-TR" sz="4000" dirty="0"/>
          </a:p>
          <a:p>
            <a:pPr algn="l"/>
            <a:r>
              <a:rPr lang="tr-TR" sz="4000" dirty="0" err="1">
                <a:latin typeface="+mn-lt"/>
              </a:rPr>
              <a:t>To</a:t>
            </a:r>
            <a:r>
              <a:rPr lang="tr-TR" sz="4000" dirty="0">
                <a:latin typeface="+mn-lt"/>
              </a:rPr>
              <a:t> transfer </a:t>
            </a:r>
            <a:r>
              <a:rPr lang="tr-TR" sz="4000" dirty="0" err="1">
                <a:latin typeface="+mn-lt"/>
              </a:rPr>
              <a:t>coins</a:t>
            </a:r>
            <a:r>
              <a:rPr lang="tr-TR" sz="4000" dirty="0">
                <a:latin typeface="+mn-lt"/>
              </a:rPr>
              <a:t> </a:t>
            </a:r>
            <a:r>
              <a:rPr lang="tr-TR" sz="4000" dirty="0" err="1">
                <a:latin typeface="+mn-lt"/>
              </a:rPr>
              <a:t>via</a:t>
            </a:r>
            <a:r>
              <a:rPr lang="tr-TR" sz="4000" dirty="0">
                <a:latin typeface="+mn-lt"/>
              </a:rPr>
              <a:t> </a:t>
            </a:r>
            <a:r>
              <a:rPr lang="tr-TR" sz="4000" dirty="0" err="1">
                <a:latin typeface="+mn-lt"/>
              </a:rPr>
              <a:t>crypto</a:t>
            </a:r>
            <a:r>
              <a:rPr lang="tr-TR" sz="4000" dirty="0">
                <a:latin typeface="+mn-lt"/>
              </a:rPr>
              <a:t> </a:t>
            </a:r>
            <a:r>
              <a:rPr lang="tr-TR" sz="4000" dirty="0" err="1">
                <a:latin typeface="+mn-lt"/>
              </a:rPr>
              <a:t>wallet</a:t>
            </a:r>
            <a:r>
              <a:rPr lang="tr-TR" sz="4000" dirty="0">
                <a:latin typeface="+mn-lt"/>
              </a:rPr>
              <a:t>.</a:t>
            </a:r>
          </a:p>
          <a:p>
            <a:pPr algn="l"/>
            <a:endParaRPr lang="tr-TR" sz="4000" dirty="0"/>
          </a:p>
          <a:p>
            <a:pPr algn="l"/>
            <a:r>
              <a:rPr lang="tr-TR" sz="4000" dirty="0" err="1">
                <a:latin typeface="+mn-lt"/>
              </a:rPr>
              <a:t>To</a:t>
            </a:r>
            <a:r>
              <a:rPr lang="tr-TR" sz="4000" dirty="0">
                <a:latin typeface="+mn-lt"/>
              </a:rPr>
              <a:t> </a:t>
            </a:r>
            <a:r>
              <a:rPr lang="tr-TR" sz="4000" dirty="0" err="1">
                <a:latin typeface="+mn-lt"/>
              </a:rPr>
              <a:t>send</a:t>
            </a:r>
            <a:r>
              <a:rPr lang="tr-TR" sz="4000" dirty="0">
                <a:latin typeface="+mn-lt"/>
              </a:rPr>
              <a:t> buy/</a:t>
            </a:r>
            <a:r>
              <a:rPr lang="tr-TR" sz="4000" dirty="0" err="1">
                <a:latin typeface="+mn-lt"/>
              </a:rPr>
              <a:t>sell</a:t>
            </a:r>
            <a:r>
              <a:rPr lang="tr-TR" sz="4000" dirty="0">
                <a:latin typeface="+mn-lt"/>
              </a:rPr>
              <a:t> </a:t>
            </a:r>
            <a:r>
              <a:rPr lang="tr-TR" sz="4000" dirty="0" err="1">
                <a:latin typeface="+mn-lt"/>
              </a:rPr>
              <a:t>orders</a:t>
            </a:r>
            <a:r>
              <a:rPr lang="tr-TR" sz="4000" dirty="0">
                <a:latin typeface="+mn-lt"/>
              </a:rPr>
              <a:t> </a:t>
            </a:r>
            <a:r>
              <a:rPr lang="tr-TR" sz="4000" dirty="0" err="1">
                <a:latin typeface="+mn-lt"/>
              </a:rPr>
              <a:t>to</a:t>
            </a:r>
            <a:endParaRPr lang="tr-TR" sz="4000" dirty="0">
              <a:latin typeface="+mn-lt"/>
            </a:endParaRPr>
          </a:p>
          <a:p>
            <a:pPr algn="l"/>
            <a:r>
              <a:rPr lang="tr-TR" sz="4000" dirty="0" err="1">
                <a:latin typeface="+mn-lt"/>
              </a:rPr>
              <a:t>Crypto</a:t>
            </a:r>
            <a:r>
              <a:rPr lang="tr-TR" sz="4000" dirty="0">
                <a:latin typeface="+mn-lt"/>
              </a:rPr>
              <a:t> </a:t>
            </a:r>
            <a:r>
              <a:rPr lang="tr-TR" sz="4000" dirty="0" err="1">
                <a:latin typeface="+mn-lt"/>
              </a:rPr>
              <a:t>Exchanges</a:t>
            </a:r>
            <a:r>
              <a:rPr lang="tr-TR" sz="4000" dirty="0">
                <a:latin typeface="+mn-lt"/>
              </a:rPr>
              <a:t>.</a:t>
            </a:r>
            <a:endParaRPr lang="en-GB" sz="4000" dirty="0">
              <a:latin typeface="+mn-lt"/>
            </a:endParaRPr>
          </a:p>
          <a:p>
            <a:pPr algn="l"/>
            <a:r>
              <a:rPr lang="tr-TR" sz="4400" dirty="0">
                <a:latin typeface="+mn-lt"/>
              </a:rPr>
              <a:t/>
            </a:r>
            <a:br>
              <a:rPr lang="tr-TR" sz="4400" dirty="0">
                <a:latin typeface="+mn-lt"/>
              </a:rPr>
            </a:br>
            <a:r>
              <a:rPr lang="tr-TR" sz="4400" dirty="0">
                <a:latin typeface="+mn-lt"/>
              </a:rPr>
              <a:t/>
            </a:r>
            <a:br>
              <a:rPr lang="tr-TR" sz="4400" dirty="0">
                <a:latin typeface="+mn-lt"/>
              </a:rPr>
            </a:br>
            <a:r>
              <a:rPr lang="tr-TR" sz="4400" dirty="0">
                <a:latin typeface="+mn-lt"/>
              </a:rPr>
              <a:t/>
            </a:r>
            <a:br>
              <a:rPr lang="tr-TR" sz="4400" dirty="0">
                <a:latin typeface="+mn-lt"/>
              </a:rPr>
            </a:br>
            <a:endParaRPr lang="en-US" sz="4400" dirty="0">
              <a:latin typeface="+mn-lt"/>
            </a:endParaRPr>
          </a:p>
        </p:txBody>
      </p:sp>
      <p:sp>
        <p:nvSpPr>
          <p:cNvPr id="25" name="TextBox 24">
            <a:extLst>
              <a:ext uri="{FF2B5EF4-FFF2-40B4-BE49-F238E27FC236}">
                <a16:creationId xmlns:a16="http://schemas.microsoft.com/office/drawing/2014/main" id="{FC2735D7-F831-4B81-8AB2-610FB926D880}"/>
              </a:ext>
            </a:extLst>
          </p:cNvPr>
          <p:cNvSpPr txBox="1"/>
          <p:nvPr/>
        </p:nvSpPr>
        <p:spPr>
          <a:xfrm>
            <a:off x="38821360" y="5257800"/>
            <a:ext cx="8575040" cy="13757612"/>
          </a:xfrm>
          <a:prstGeom prst="rect">
            <a:avLst/>
          </a:prstGeom>
          <a:noFill/>
        </p:spPr>
        <p:txBody>
          <a:bodyPr wrap="square" rtlCol="0">
            <a:spAutoFit/>
          </a:bodyPr>
          <a:lstStyle/>
          <a:p>
            <a:pPr algn="ctr"/>
            <a:r>
              <a:rPr lang="en-GB" sz="5600" b="1" dirty="0">
                <a:latin typeface="+mn-lt"/>
              </a:rPr>
              <a:t>RESULT &amp; DISCUSSION</a:t>
            </a:r>
            <a:endParaRPr lang="tr-TR" sz="5600" b="1" dirty="0">
              <a:latin typeface="+mn-lt"/>
            </a:endParaRPr>
          </a:p>
          <a:p>
            <a:endParaRPr lang="en-GB" sz="4400" dirty="0">
              <a:latin typeface="+mn-lt"/>
            </a:endParaRPr>
          </a:p>
          <a:p>
            <a:pPr algn="l"/>
            <a:r>
              <a:rPr lang="en-GB" sz="4400" dirty="0">
                <a:latin typeface="+mn-lt"/>
              </a:rPr>
              <a:t>	</a:t>
            </a:r>
            <a:r>
              <a:rPr lang="en-GB" sz="4000" dirty="0">
                <a:latin typeface="+mn-lt"/>
              </a:rPr>
              <a:t>People would be able to instantly generate</a:t>
            </a:r>
            <a:r>
              <a:rPr lang="tr-TR" sz="4000" dirty="0">
                <a:latin typeface="+mn-lt"/>
              </a:rPr>
              <a:t> </a:t>
            </a:r>
            <a:r>
              <a:rPr lang="tr-TR" sz="4000" dirty="0" err="1">
                <a:latin typeface="+mn-lt"/>
              </a:rPr>
              <a:t>or</a:t>
            </a:r>
            <a:r>
              <a:rPr lang="tr-TR" sz="4000" dirty="0">
                <a:latin typeface="+mn-lt"/>
              </a:rPr>
              <a:t> </a:t>
            </a:r>
            <a:r>
              <a:rPr lang="tr-TR" sz="4000" dirty="0" err="1">
                <a:latin typeface="+mn-lt"/>
              </a:rPr>
              <a:t>import</a:t>
            </a:r>
            <a:r>
              <a:rPr lang="en-GB" sz="4000" dirty="0">
                <a:latin typeface="+mn-lt"/>
              </a:rPr>
              <a:t> a wallet with only one tap.</a:t>
            </a:r>
          </a:p>
          <a:p>
            <a:pPr algn="l"/>
            <a:r>
              <a:rPr lang="en-GB" sz="4000" dirty="0">
                <a:latin typeface="+mn-lt"/>
              </a:rPr>
              <a:t>	Users will have the ability to add new assets</a:t>
            </a:r>
            <a:r>
              <a:rPr lang="tr-TR" sz="4000" dirty="0">
                <a:latin typeface="+mn-lt"/>
              </a:rPr>
              <a:t> </a:t>
            </a:r>
            <a:r>
              <a:rPr lang="tr-TR" sz="4000" dirty="0" err="1">
                <a:latin typeface="+mn-lt"/>
              </a:rPr>
              <a:t>or</a:t>
            </a:r>
            <a:r>
              <a:rPr lang="tr-TR" sz="4000" dirty="0">
                <a:latin typeface="+mn-lt"/>
              </a:rPr>
              <a:t> </a:t>
            </a:r>
            <a:r>
              <a:rPr lang="tr-TR" sz="4000" dirty="0" err="1">
                <a:latin typeface="+mn-lt"/>
              </a:rPr>
              <a:t>delete</a:t>
            </a:r>
            <a:r>
              <a:rPr lang="tr-TR" sz="4000" dirty="0">
                <a:latin typeface="+mn-lt"/>
              </a:rPr>
              <a:t> an </a:t>
            </a:r>
            <a:r>
              <a:rPr lang="tr-TR" sz="4000" dirty="0" err="1">
                <a:latin typeface="+mn-lt"/>
              </a:rPr>
              <a:t>existing</a:t>
            </a:r>
            <a:r>
              <a:rPr lang="tr-TR" sz="4000" dirty="0">
                <a:latin typeface="+mn-lt"/>
              </a:rPr>
              <a:t> </a:t>
            </a:r>
            <a:r>
              <a:rPr lang="tr-TR" sz="4000" dirty="0" err="1">
                <a:latin typeface="+mn-lt"/>
              </a:rPr>
              <a:t>one</a:t>
            </a:r>
            <a:r>
              <a:rPr lang="tr-TR" sz="4000" dirty="0">
                <a:latin typeface="+mn-lt"/>
              </a:rPr>
              <a:t> on </a:t>
            </a:r>
            <a:r>
              <a:rPr lang="tr-TR" sz="4000" dirty="0" err="1">
                <a:latin typeface="+mn-lt"/>
              </a:rPr>
              <a:t>their</a:t>
            </a:r>
            <a:r>
              <a:rPr lang="tr-TR" sz="4000" dirty="0">
                <a:latin typeface="+mn-lt"/>
              </a:rPr>
              <a:t> </a:t>
            </a:r>
            <a:r>
              <a:rPr lang="tr-TR" sz="4000" dirty="0" err="1">
                <a:latin typeface="+mn-lt"/>
              </a:rPr>
              <a:t>portfolio</a:t>
            </a:r>
            <a:r>
              <a:rPr lang="tr-TR" sz="4000" dirty="0"/>
              <a:t> </a:t>
            </a:r>
            <a:r>
              <a:rPr lang="tr-TR" sz="4000" dirty="0" err="1"/>
              <a:t>to</a:t>
            </a:r>
            <a:r>
              <a:rPr lang="tr-TR" sz="4000" dirty="0"/>
              <a:t> </a:t>
            </a:r>
            <a:r>
              <a:rPr lang="tr-TR" sz="4000" dirty="0" err="1"/>
              <a:t>track</a:t>
            </a:r>
            <a:r>
              <a:rPr lang="tr-TR" sz="4000" dirty="0"/>
              <a:t> </a:t>
            </a:r>
            <a:r>
              <a:rPr lang="tr-TR" sz="4000" dirty="0" err="1"/>
              <a:t>coin’s</a:t>
            </a:r>
            <a:r>
              <a:rPr lang="tr-TR" sz="4000" dirty="0"/>
              <a:t> </a:t>
            </a:r>
            <a:r>
              <a:rPr lang="tr-TR" sz="4000" dirty="0" err="1"/>
              <a:t>prices</a:t>
            </a:r>
            <a:r>
              <a:rPr lang="tr-TR" sz="4000" dirty="0"/>
              <a:t> </a:t>
            </a:r>
            <a:r>
              <a:rPr lang="tr-TR" sz="4000" dirty="0" err="1"/>
              <a:t>and</a:t>
            </a:r>
            <a:r>
              <a:rPr lang="tr-TR" sz="4000" dirty="0"/>
              <a:t> </a:t>
            </a:r>
            <a:r>
              <a:rPr lang="tr-TR" sz="4000" dirty="0" err="1"/>
              <a:t>their</a:t>
            </a:r>
            <a:r>
              <a:rPr lang="tr-TR" sz="4000" dirty="0"/>
              <a:t> total </a:t>
            </a:r>
            <a:r>
              <a:rPr lang="tr-TR" sz="4000" dirty="0" err="1"/>
              <a:t>balance</a:t>
            </a:r>
            <a:r>
              <a:rPr lang="tr-TR" sz="4000" dirty="0"/>
              <a:t>.</a:t>
            </a:r>
          </a:p>
          <a:p>
            <a:pPr algn="l"/>
            <a:r>
              <a:rPr lang="tr-TR" sz="4000" dirty="0">
                <a:latin typeface="+mn-lt"/>
              </a:rPr>
              <a:t>	</a:t>
            </a:r>
            <a:r>
              <a:rPr lang="en-US" sz="4000" dirty="0">
                <a:latin typeface="+mn-lt"/>
              </a:rPr>
              <a:t>Users will be able to follow the crypto news instantly. </a:t>
            </a:r>
            <a:endParaRPr lang="tr-TR" sz="4000" dirty="0">
              <a:latin typeface="+mn-lt"/>
            </a:endParaRPr>
          </a:p>
          <a:p>
            <a:pPr algn="l"/>
            <a:r>
              <a:rPr lang="tr-TR" sz="4000" dirty="0"/>
              <a:t>	</a:t>
            </a:r>
            <a:r>
              <a:rPr lang="en-US" sz="4000" dirty="0">
                <a:latin typeface="+mn-lt"/>
              </a:rPr>
              <a:t>Users can see the number of AVAX in their crypto wallet. They can switch between the main and </a:t>
            </a:r>
            <a:r>
              <a:rPr lang="en-US" sz="4000" dirty="0" err="1">
                <a:latin typeface="+mn-lt"/>
              </a:rPr>
              <a:t>testnets</a:t>
            </a:r>
            <a:r>
              <a:rPr lang="en-US" sz="4000" dirty="0">
                <a:latin typeface="+mn-lt"/>
              </a:rPr>
              <a:t> if they want.</a:t>
            </a:r>
            <a:r>
              <a:rPr lang="tr-TR" sz="4400" dirty="0">
                <a:latin typeface="+mn-lt"/>
              </a:rPr>
              <a:t/>
            </a:r>
            <a:br>
              <a:rPr lang="tr-TR" sz="4400" dirty="0">
                <a:latin typeface="+mn-lt"/>
              </a:rPr>
            </a:br>
            <a:r>
              <a:rPr lang="tr-TR" sz="4400" dirty="0">
                <a:latin typeface="+mn-lt"/>
              </a:rPr>
              <a:t/>
            </a:r>
            <a:br>
              <a:rPr lang="tr-TR" sz="4400" dirty="0">
                <a:latin typeface="+mn-lt"/>
              </a:rPr>
            </a:br>
            <a:r>
              <a:rPr lang="tr-TR" sz="4400" dirty="0">
                <a:latin typeface="+mn-lt"/>
              </a:rPr>
              <a:t/>
            </a:r>
            <a:br>
              <a:rPr lang="tr-TR" sz="4400" dirty="0">
                <a:latin typeface="+mn-lt"/>
              </a:rPr>
            </a:br>
            <a:r>
              <a:rPr lang="tr-TR" sz="4400" dirty="0">
                <a:latin typeface="+mn-lt"/>
              </a:rPr>
              <a:t/>
            </a:r>
            <a:br>
              <a:rPr lang="tr-TR" sz="4400" dirty="0">
                <a:latin typeface="+mn-lt"/>
              </a:rPr>
            </a:br>
            <a:r>
              <a:rPr lang="tr-TR" sz="4400" dirty="0">
                <a:latin typeface="+mn-lt"/>
              </a:rPr>
              <a:t/>
            </a:r>
            <a:br>
              <a:rPr lang="tr-TR" sz="4400" dirty="0">
                <a:latin typeface="+mn-lt"/>
              </a:rPr>
            </a:br>
            <a:endParaRPr lang="en-US" sz="4400" dirty="0">
              <a:latin typeface="+mn-lt"/>
            </a:endParaRPr>
          </a:p>
          <a:p>
            <a:endParaRPr lang="en-GB" sz="4400" dirty="0"/>
          </a:p>
        </p:txBody>
      </p:sp>
      <p:sp>
        <p:nvSpPr>
          <p:cNvPr id="26" name="TextBox 25">
            <a:extLst>
              <a:ext uri="{FF2B5EF4-FFF2-40B4-BE49-F238E27FC236}">
                <a16:creationId xmlns:a16="http://schemas.microsoft.com/office/drawing/2014/main" id="{BFA50C91-E454-43C1-ACD2-98D1A92D6AC6}"/>
              </a:ext>
            </a:extLst>
          </p:cNvPr>
          <p:cNvSpPr txBox="1"/>
          <p:nvPr/>
        </p:nvSpPr>
        <p:spPr>
          <a:xfrm>
            <a:off x="38938200" y="24434800"/>
            <a:ext cx="8458200" cy="16219825"/>
          </a:xfrm>
          <a:prstGeom prst="rect">
            <a:avLst/>
          </a:prstGeom>
          <a:noFill/>
        </p:spPr>
        <p:txBody>
          <a:bodyPr wrap="square" rtlCol="0">
            <a:spAutoFit/>
          </a:bodyPr>
          <a:lstStyle/>
          <a:p>
            <a:pPr algn="ctr"/>
            <a:r>
              <a:rPr lang="en-GB" sz="5600" b="1" dirty="0"/>
              <a:t>RESOURCES</a:t>
            </a:r>
          </a:p>
          <a:p>
            <a:endParaRPr lang="en-GB" sz="5600" b="1" dirty="0"/>
          </a:p>
          <a:p>
            <a:r>
              <a:rPr lang="en-GB" sz="5600" dirty="0"/>
              <a:t>	</a:t>
            </a:r>
            <a:r>
              <a:rPr lang="tr-TR" sz="4000" dirty="0"/>
              <a:t>Library </a:t>
            </a:r>
            <a:r>
              <a:rPr lang="tr-TR" sz="4000" dirty="0" err="1"/>
              <a:t>that</a:t>
            </a:r>
            <a:r>
              <a:rPr lang="tr-TR" sz="4000" dirty="0"/>
              <a:t> </a:t>
            </a:r>
            <a:r>
              <a:rPr lang="tr-TR" sz="4000" dirty="0" err="1"/>
              <a:t>makes</a:t>
            </a:r>
            <a:r>
              <a:rPr lang="tr-TR" sz="4000" dirty="0"/>
              <a:t> </a:t>
            </a:r>
            <a:r>
              <a:rPr lang="tr-TR" sz="4000" dirty="0" err="1"/>
              <a:t>staking</a:t>
            </a:r>
            <a:r>
              <a:rPr lang="tr-TR" sz="4000" dirty="0"/>
              <a:t> </a:t>
            </a:r>
            <a:r>
              <a:rPr lang="tr-TR" sz="4000" dirty="0" err="1"/>
              <a:t>deposit,withdraw</a:t>
            </a:r>
            <a:r>
              <a:rPr lang="tr-TR" sz="4000" dirty="0"/>
              <a:t> </a:t>
            </a:r>
            <a:r>
              <a:rPr lang="tr-TR" sz="4000" dirty="0" err="1"/>
              <a:t>and</a:t>
            </a:r>
            <a:r>
              <a:rPr lang="tr-TR" sz="4000" dirty="0"/>
              <a:t> </a:t>
            </a:r>
            <a:r>
              <a:rPr lang="tr-TR" sz="4000" dirty="0" err="1"/>
              <a:t>claim</a:t>
            </a:r>
            <a:r>
              <a:rPr lang="tr-TR" sz="4000" dirty="0"/>
              <a:t> </a:t>
            </a:r>
            <a:r>
              <a:rPr lang="tr-TR" sz="4000" dirty="0" err="1"/>
              <a:t>functions</a:t>
            </a:r>
            <a:r>
              <a:rPr lang="tr-TR" sz="4000" dirty="0"/>
              <a:t>: </a:t>
            </a:r>
            <a:r>
              <a:rPr lang="tr-TR" sz="4000" b="0" i="0" u="none" strike="noStrike" dirty="0" err="1">
                <a:solidFill>
                  <a:srgbClr val="24292F"/>
                </a:solidFill>
                <a:effectLst/>
                <a:latin typeface="-apple-system"/>
                <a:hlinkClick r:id="rId3"/>
              </a:rPr>
              <a:t>EatTheBlocks</a:t>
            </a:r>
            <a:r>
              <a:rPr lang="tr-TR" sz="4000" b="0" i="0" dirty="0">
                <a:effectLst/>
                <a:latin typeface="-apple-system"/>
              </a:rPr>
              <a:t>/</a:t>
            </a:r>
            <a:r>
              <a:rPr lang="tr-TR" sz="4000" b="1" i="0" u="none" strike="noStrike" dirty="0" err="1">
                <a:solidFill>
                  <a:srgbClr val="24292F"/>
                </a:solidFill>
                <a:effectLst/>
                <a:latin typeface="-apple-system"/>
                <a:hlinkClick r:id="rId4"/>
              </a:rPr>
              <a:t>staking</a:t>
            </a:r>
            <a:r>
              <a:rPr lang="tr-TR" sz="4000" b="1" i="0" u="none" strike="noStrike" dirty="0">
                <a:solidFill>
                  <a:srgbClr val="24292F"/>
                </a:solidFill>
                <a:effectLst/>
                <a:latin typeface="-apple-system"/>
              </a:rPr>
              <a:t> </a:t>
            </a:r>
            <a:r>
              <a:rPr lang="tr-TR" sz="4000" b="1" i="0" u="none" strike="noStrike" dirty="0" err="1">
                <a:solidFill>
                  <a:srgbClr val="24292F"/>
                </a:solidFill>
                <a:effectLst/>
                <a:latin typeface="-apple-system"/>
              </a:rPr>
              <a:t>and</a:t>
            </a:r>
            <a:r>
              <a:rPr lang="tr-TR" sz="4000" b="1" i="0" u="none" strike="noStrike" dirty="0">
                <a:solidFill>
                  <a:srgbClr val="24292F"/>
                </a:solidFill>
                <a:effectLst/>
                <a:latin typeface="-apple-system"/>
              </a:rPr>
              <a:t> </a:t>
            </a:r>
            <a:r>
              <a:rPr lang="tr-TR" sz="4000" b="0" i="0" u="none" strike="noStrike" dirty="0" err="1">
                <a:solidFill>
                  <a:srgbClr val="24292F"/>
                </a:solidFill>
                <a:effectLst/>
                <a:latin typeface="-apple-system"/>
                <a:hlinkClick r:id="rId5"/>
              </a:rPr>
              <a:t>assafom</a:t>
            </a:r>
            <a:r>
              <a:rPr lang="tr-TR" sz="4000" b="0" i="0" dirty="0">
                <a:effectLst/>
                <a:latin typeface="-apple-system"/>
              </a:rPr>
              <a:t>/</a:t>
            </a:r>
            <a:r>
              <a:rPr lang="tr-TR" sz="4000" b="1" i="0" u="sng" dirty="0" err="1">
                <a:solidFill>
                  <a:srgbClr val="24292F"/>
                </a:solidFill>
                <a:effectLst/>
                <a:latin typeface="-apple-system"/>
                <a:hlinkClick r:id="rId6"/>
              </a:rPr>
              <a:t>eatthestake</a:t>
            </a:r>
            <a:endParaRPr lang="tr-TR" sz="4000" b="1" i="0" u="sng" dirty="0">
              <a:solidFill>
                <a:srgbClr val="24292F"/>
              </a:solidFill>
              <a:effectLst/>
              <a:latin typeface="-apple-system"/>
            </a:endParaRPr>
          </a:p>
          <a:p>
            <a:endParaRPr lang="tr-TR" sz="4000" b="1" u="sng" dirty="0">
              <a:solidFill>
                <a:srgbClr val="24292F"/>
              </a:solidFill>
              <a:latin typeface="-apple-system"/>
            </a:endParaRPr>
          </a:p>
          <a:p>
            <a:r>
              <a:rPr lang="tr-TR" sz="4000" dirty="0"/>
              <a:t>	</a:t>
            </a:r>
            <a:r>
              <a:rPr lang="en-US" sz="4000" dirty="0"/>
              <a:t>Allows writing smart contracts: </a:t>
            </a:r>
            <a:r>
              <a:rPr lang="en-US" sz="4000" dirty="0">
                <a:hlinkClick r:id="rId7"/>
              </a:rPr>
              <a:t>Solidity</a:t>
            </a:r>
            <a:endParaRPr lang="tr-TR" sz="4000" dirty="0"/>
          </a:p>
          <a:p>
            <a:endParaRPr lang="tr-TR" sz="4000" dirty="0"/>
          </a:p>
          <a:p>
            <a:r>
              <a:rPr lang="tr-TR" sz="4000"/>
              <a:t>	</a:t>
            </a:r>
            <a:r>
              <a:rPr lang="en-US" sz="4000"/>
              <a:t>It </a:t>
            </a:r>
            <a:r>
              <a:rPr lang="en-US" sz="4000" dirty="0"/>
              <a:t>interacts with the Ethereum Blockchain and its ecosystem: </a:t>
            </a:r>
            <a:r>
              <a:rPr lang="en-US" sz="4000" dirty="0">
                <a:hlinkClick r:id="rId8"/>
              </a:rPr>
              <a:t>Ethers.js</a:t>
            </a:r>
            <a:r>
              <a:rPr lang="tr-TR" sz="4000" dirty="0"/>
              <a:t/>
            </a:r>
            <a:br>
              <a:rPr lang="tr-TR" sz="4000" dirty="0"/>
            </a:br>
            <a:endParaRPr lang="en-GB" sz="4000" dirty="0"/>
          </a:p>
          <a:p>
            <a:r>
              <a:rPr lang="en-GB" sz="4000" dirty="0"/>
              <a:t>	Framework that is for developing mobile interfaces: </a:t>
            </a:r>
            <a:r>
              <a:rPr lang="en-GB" sz="4000" dirty="0">
                <a:hlinkClick r:id="rId9"/>
              </a:rPr>
              <a:t>React Native</a:t>
            </a:r>
            <a:endParaRPr lang="en-GB" sz="4000" dirty="0"/>
          </a:p>
          <a:p>
            <a:endParaRPr lang="en-GB" sz="4000" dirty="0"/>
          </a:p>
          <a:p>
            <a:r>
              <a:rPr lang="en-GB" sz="4000" dirty="0"/>
              <a:t>	Local device database for storing </a:t>
            </a:r>
            <a:r>
              <a:rPr lang="tr-TR" sz="4000" dirty="0" err="1"/>
              <a:t>user’s</a:t>
            </a:r>
            <a:r>
              <a:rPr lang="tr-TR" sz="4000" dirty="0"/>
              <a:t> </a:t>
            </a:r>
            <a:r>
              <a:rPr lang="tr-TR" sz="4000" dirty="0" err="1"/>
              <a:t>password</a:t>
            </a:r>
            <a:r>
              <a:rPr lang="en-GB" sz="4000" dirty="0"/>
              <a:t>: </a:t>
            </a:r>
            <a:r>
              <a:rPr lang="en-GB" sz="4000" dirty="0">
                <a:hlinkClick r:id="rId10"/>
              </a:rPr>
              <a:t>SQLite</a:t>
            </a:r>
            <a:endParaRPr lang="en-GB" sz="4000" dirty="0"/>
          </a:p>
          <a:p>
            <a:endParaRPr lang="en-GB" sz="4000" dirty="0"/>
          </a:p>
          <a:p>
            <a:r>
              <a:rPr lang="en-GB" sz="4000" dirty="0"/>
              <a:t>	Similar project that is helpful for decentralized applications: </a:t>
            </a:r>
            <a:r>
              <a:rPr lang="en-GB" sz="4000" dirty="0">
                <a:hlinkClick r:id="rId11"/>
              </a:rPr>
              <a:t>‎</a:t>
            </a:r>
            <a:r>
              <a:rPr lang="en-GB" sz="4000" dirty="0" err="1">
                <a:hlinkClick r:id="rId11"/>
              </a:rPr>
              <a:t>MetaMask</a:t>
            </a:r>
            <a:endParaRPr lang="tr-TR" sz="4000" dirty="0"/>
          </a:p>
          <a:p>
            <a:r>
              <a:rPr lang="tr-TR" sz="4000" dirty="0"/>
              <a:t>	</a:t>
            </a:r>
          </a:p>
          <a:p>
            <a:r>
              <a:rPr lang="tr-TR" sz="4000" dirty="0"/>
              <a:t>	Visual </a:t>
            </a:r>
            <a:r>
              <a:rPr lang="tr-TR" sz="4000" dirty="0" err="1"/>
              <a:t>Studio</a:t>
            </a:r>
            <a:r>
              <a:rPr lang="tr-TR" sz="4000" dirty="0"/>
              <a:t> </a:t>
            </a:r>
            <a:r>
              <a:rPr lang="tr-TR" sz="4000" dirty="0" err="1"/>
              <a:t>Code</a:t>
            </a:r>
            <a:endParaRPr lang="tr-TR" sz="4000" dirty="0"/>
          </a:p>
          <a:p>
            <a:r>
              <a:rPr lang="tr-TR" sz="4000" dirty="0"/>
              <a:t>	</a:t>
            </a:r>
          </a:p>
          <a:p>
            <a:r>
              <a:rPr lang="tr-TR" sz="4000" dirty="0"/>
              <a:t>	Expo CLI</a:t>
            </a:r>
            <a:endParaRPr lang="en-GB" sz="4000" dirty="0"/>
          </a:p>
        </p:txBody>
      </p:sp>
      <p:sp>
        <p:nvSpPr>
          <p:cNvPr id="43" name="TextBox 42">
            <a:extLst>
              <a:ext uri="{FF2B5EF4-FFF2-40B4-BE49-F238E27FC236}">
                <a16:creationId xmlns:a16="http://schemas.microsoft.com/office/drawing/2014/main" id="{891C57B1-251E-46BC-BBA3-ED4E29F3AA4A}"/>
              </a:ext>
            </a:extLst>
          </p:cNvPr>
          <p:cNvSpPr txBox="1"/>
          <p:nvPr/>
        </p:nvSpPr>
        <p:spPr>
          <a:xfrm>
            <a:off x="15640050" y="22049782"/>
            <a:ext cx="5029200" cy="707886"/>
          </a:xfrm>
          <a:prstGeom prst="rect">
            <a:avLst/>
          </a:prstGeom>
          <a:noFill/>
        </p:spPr>
        <p:txBody>
          <a:bodyPr wrap="square" rtlCol="0">
            <a:spAutoFit/>
          </a:bodyPr>
          <a:lstStyle/>
          <a:p>
            <a:pPr algn="ctr"/>
            <a:r>
              <a:rPr lang="en-GB" sz="2000" dirty="0"/>
              <a:t>Figure 1 - Welcome screen has two buttons which are creating wallet &amp; importing wallet. </a:t>
            </a:r>
          </a:p>
        </p:txBody>
      </p:sp>
      <p:sp>
        <p:nvSpPr>
          <p:cNvPr id="44" name="TextBox 43">
            <a:extLst>
              <a:ext uri="{FF2B5EF4-FFF2-40B4-BE49-F238E27FC236}">
                <a16:creationId xmlns:a16="http://schemas.microsoft.com/office/drawing/2014/main" id="{FFC96265-868E-4191-B7E0-16CF6AD32541}"/>
              </a:ext>
            </a:extLst>
          </p:cNvPr>
          <p:cNvSpPr txBox="1"/>
          <p:nvPr/>
        </p:nvSpPr>
        <p:spPr>
          <a:xfrm>
            <a:off x="15797879" y="32854213"/>
            <a:ext cx="5029200" cy="1015663"/>
          </a:xfrm>
          <a:prstGeom prst="rect">
            <a:avLst/>
          </a:prstGeom>
          <a:noFill/>
        </p:spPr>
        <p:txBody>
          <a:bodyPr wrap="square" rtlCol="0">
            <a:spAutoFit/>
          </a:bodyPr>
          <a:lstStyle/>
          <a:p>
            <a:pPr algn="ctr"/>
            <a:r>
              <a:rPr lang="en-GB" sz="2000" dirty="0"/>
              <a:t>Figure </a:t>
            </a:r>
            <a:r>
              <a:rPr lang="tr-TR" sz="2000" dirty="0"/>
              <a:t>4</a:t>
            </a:r>
            <a:r>
              <a:rPr lang="en-GB" sz="2000" dirty="0"/>
              <a:t> - Home screen has</a:t>
            </a:r>
            <a:r>
              <a:rPr lang="tr-TR" sz="2000" dirty="0"/>
              <a:t> </a:t>
            </a:r>
            <a:r>
              <a:rPr lang="tr-TR" sz="2000" dirty="0" err="1"/>
              <a:t>Rank,Market</a:t>
            </a:r>
            <a:r>
              <a:rPr lang="tr-TR" sz="2000" dirty="0"/>
              <a:t> Cap,Prices&amp;24H </a:t>
            </a:r>
            <a:r>
              <a:rPr lang="tr-TR" sz="2000" dirty="0" err="1"/>
              <a:t>Changes</a:t>
            </a:r>
            <a:r>
              <a:rPr lang="tr-TR" sz="2000" dirty="0"/>
              <a:t> of </a:t>
            </a:r>
            <a:r>
              <a:rPr lang="tr-TR" sz="2000" dirty="0" err="1"/>
              <a:t>coins.We</a:t>
            </a:r>
            <a:r>
              <a:rPr lang="tr-TR" sz="2000" dirty="0"/>
              <a:t> can </a:t>
            </a:r>
            <a:r>
              <a:rPr lang="tr-TR" sz="2000" dirty="0" err="1"/>
              <a:t>go</a:t>
            </a:r>
            <a:r>
              <a:rPr lang="tr-TR" sz="2000" dirty="0"/>
              <a:t> </a:t>
            </a:r>
            <a:r>
              <a:rPr lang="tr-TR" sz="2000" dirty="0" err="1"/>
              <a:t>coin</a:t>
            </a:r>
            <a:r>
              <a:rPr lang="tr-TR" sz="2000" dirty="0"/>
              <a:t> </a:t>
            </a:r>
            <a:r>
              <a:rPr lang="tr-TR" sz="2000" dirty="0" err="1"/>
              <a:t>details</a:t>
            </a:r>
            <a:r>
              <a:rPr lang="tr-TR" sz="2000" dirty="0"/>
              <a:t> </a:t>
            </a:r>
            <a:r>
              <a:rPr lang="tr-TR" sz="2000" dirty="0" err="1"/>
              <a:t>when</a:t>
            </a:r>
            <a:r>
              <a:rPr lang="tr-TR" sz="2000" dirty="0"/>
              <a:t> on </a:t>
            </a:r>
            <a:r>
              <a:rPr lang="tr-TR" sz="2000" dirty="0" err="1"/>
              <a:t>click</a:t>
            </a:r>
            <a:r>
              <a:rPr lang="tr-TR" sz="2000" dirty="0"/>
              <a:t> </a:t>
            </a:r>
            <a:r>
              <a:rPr lang="tr-TR" sz="2000" dirty="0" err="1"/>
              <a:t>them</a:t>
            </a:r>
            <a:r>
              <a:rPr lang="tr-TR" sz="2000" dirty="0"/>
              <a:t>.</a:t>
            </a:r>
            <a:endParaRPr lang="en-GB" sz="2000" dirty="0"/>
          </a:p>
        </p:txBody>
      </p:sp>
      <p:sp>
        <p:nvSpPr>
          <p:cNvPr id="45" name="TextBox 44">
            <a:extLst>
              <a:ext uri="{FF2B5EF4-FFF2-40B4-BE49-F238E27FC236}">
                <a16:creationId xmlns:a16="http://schemas.microsoft.com/office/drawing/2014/main" id="{300C1266-6744-4623-A4E6-5C2867CB5498}"/>
              </a:ext>
            </a:extLst>
          </p:cNvPr>
          <p:cNvSpPr txBox="1"/>
          <p:nvPr/>
        </p:nvSpPr>
        <p:spPr>
          <a:xfrm>
            <a:off x="21766879" y="32641161"/>
            <a:ext cx="5029200" cy="1631216"/>
          </a:xfrm>
          <a:prstGeom prst="rect">
            <a:avLst/>
          </a:prstGeom>
          <a:noFill/>
        </p:spPr>
        <p:txBody>
          <a:bodyPr wrap="square" rtlCol="0">
            <a:spAutoFit/>
          </a:bodyPr>
          <a:lstStyle/>
          <a:p>
            <a:pPr algn="ctr"/>
            <a:r>
              <a:rPr lang="en-GB" sz="2000" dirty="0"/>
              <a:t>Figure </a:t>
            </a:r>
            <a:r>
              <a:rPr lang="tr-TR" sz="2000" dirty="0"/>
              <a:t>5 </a:t>
            </a:r>
            <a:r>
              <a:rPr lang="en-GB" sz="2000" dirty="0"/>
              <a:t> – </a:t>
            </a:r>
            <a:r>
              <a:rPr lang="tr-TR" sz="2000" dirty="0" err="1"/>
              <a:t>Looking</a:t>
            </a:r>
            <a:r>
              <a:rPr lang="tr-TR" sz="2000" dirty="0"/>
              <a:t> </a:t>
            </a:r>
            <a:r>
              <a:rPr lang="tr-TR" sz="2000" dirty="0" err="1"/>
              <a:t>coin’s</a:t>
            </a:r>
            <a:r>
              <a:rPr lang="tr-TR" sz="2000" dirty="0"/>
              <a:t> </a:t>
            </a:r>
            <a:r>
              <a:rPr lang="tr-TR" sz="2000" dirty="0" err="1"/>
              <a:t>details.We</a:t>
            </a:r>
            <a:r>
              <a:rPr lang="tr-TR" sz="2000" dirty="0"/>
              <a:t> can </a:t>
            </a:r>
            <a:r>
              <a:rPr lang="tr-TR" sz="2000" dirty="0" err="1"/>
              <a:t>see</a:t>
            </a:r>
            <a:r>
              <a:rPr lang="tr-TR" sz="2000" dirty="0"/>
              <a:t> </a:t>
            </a:r>
            <a:r>
              <a:rPr lang="tr-TR" sz="2000" dirty="0" err="1"/>
              <a:t>the</a:t>
            </a:r>
            <a:r>
              <a:rPr lang="tr-TR" sz="2000" dirty="0"/>
              <a:t> </a:t>
            </a:r>
            <a:r>
              <a:rPr lang="tr-TR" sz="2000" dirty="0" err="1"/>
              <a:t>price,line</a:t>
            </a:r>
            <a:r>
              <a:rPr lang="tr-TR" sz="2000" dirty="0"/>
              <a:t> </a:t>
            </a:r>
            <a:r>
              <a:rPr lang="tr-TR" sz="2000" dirty="0" err="1"/>
              <a:t>chart&amp;time</a:t>
            </a:r>
            <a:r>
              <a:rPr lang="tr-TR" sz="2000" dirty="0"/>
              <a:t> </a:t>
            </a:r>
            <a:r>
              <a:rPr lang="tr-TR" sz="2000" dirty="0" err="1"/>
              <a:t>range.Top-left</a:t>
            </a:r>
            <a:r>
              <a:rPr lang="tr-TR" sz="2000" dirty="0"/>
              <a:t> star is </a:t>
            </a:r>
            <a:r>
              <a:rPr lang="tr-TR" sz="2000" dirty="0" err="1"/>
              <a:t>pressed,the</a:t>
            </a:r>
            <a:r>
              <a:rPr lang="tr-TR" sz="2000" dirty="0"/>
              <a:t> </a:t>
            </a:r>
            <a:r>
              <a:rPr lang="tr-TR" sz="2000" dirty="0" err="1"/>
              <a:t>coin</a:t>
            </a:r>
            <a:r>
              <a:rPr lang="tr-TR" sz="2000" dirty="0"/>
              <a:t> </a:t>
            </a:r>
            <a:r>
              <a:rPr lang="tr-TR" sz="2000" dirty="0" err="1"/>
              <a:t>will</a:t>
            </a:r>
            <a:r>
              <a:rPr lang="tr-TR" sz="2000" dirty="0"/>
              <a:t> be </a:t>
            </a:r>
            <a:r>
              <a:rPr lang="tr-TR" sz="2000" dirty="0" err="1"/>
              <a:t>added</a:t>
            </a:r>
            <a:r>
              <a:rPr lang="tr-TR" sz="2000" dirty="0"/>
              <a:t> </a:t>
            </a:r>
            <a:r>
              <a:rPr lang="tr-TR" sz="2000" dirty="0" err="1"/>
              <a:t>to</a:t>
            </a:r>
            <a:r>
              <a:rPr lang="tr-TR" sz="2000" dirty="0"/>
              <a:t> </a:t>
            </a:r>
            <a:r>
              <a:rPr lang="tr-TR" sz="2000" dirty="0" err="1"/>
              <a:t>watchlist.On</a:t>
            </a:r>
            <a:r>
              <a:rPr lang="tr-TR" sz="2000" dirty="0"/>
              <a:t> </a:t>
            </a:r>
            <a:r>
              <a:rPr lang="tr-TR" sz="2000" dirty="0" err="1"/>
              <a:t>long</a:t>
            </a:r>
            <a:r>
              <a:rPr lang="tr-TR" sz="2000" dirty="0"/>
              <a:t> </a:t>
            </a:r>
            <a:r>
              <a:rPr lang="tr-TR" sz="2000" dirty="0" err="1"/>
              <a:t>press</a:t>
            </a:r>
            <a:r>
              <a:rPr lang="tr-TR" sz="2000" dirty="0"/>
              <a:t> on </a:t>
            </a:r>
            <a:r>
              <a:rPr lang="tr-TR" sz="2000" dirty="0" err="1"/>
              <a:t>the</a:t>
            </a:r>
            <a:r>
              <a:rPr lang="tr-TR" sz="2000" dirty="0"/>
              <a:t> </a:t>
            </a:r>
            <a:r>
              <a:rPr lang="tr-TR" sz="2000" dirty="0" err="1"/>
              <a:t>chart,different</a:t>
            </a:r>
            <a:r>
              <a:rPr lang="tr-TR" sz="2000" dirty="0"/>
              <a:t> </a:t>
            </a:r>
            <a:r>
              <a:rPr lang="tr-TR" sz="2000" dirty="0" err="1"/>
              <a:t>times</a:t>
            </a:r>
            <a:r>
              <a:rPr lang="tr-TR" sz="2000" dirty="0"/>
              <a:t> </a:t>
            </a:r>
            <a:r>
              <a:rPr lang="tr-TR" sz="2000" dirty="0" err="1"/>
              <a:t>and</a:t>
            </a:r>
            <a:r>
              <a:rPr lang="tr-TR" sz="2000" dirty="0"/>
              <a:t> </a:t>
            </a:r>
            <a:r>
              <a:rPr lang="tr-TR" sz="2000" dirty="0" err="1"/>
              <a:t>their</a:t>
            </a:r>
            <a:r>
              <a:rPr lang="tr-TR" sz="2000" dirty="0"/>
              <a:t> </a:t>
            </a:r>
            <a:r>
              <a:rPr lang="tr-TR" sz="2000" dirty="0" err="1"/>
              <a:t>price</a:t>
            </a:r>
            <a:r>
              <a:rPr lang="tr-TR" sz="2000" dirty="0"/>
              <a:t> on </a:t>
            </a:r>
            <a:r>
              <a:rPr lang="tr-TR" sz="2000" dirty="0" err="1"/>
              <a:t>that</a:t>
            </a:r>
            <a:r>
              <a:rPr lang="tr-TR" sz="2000" dirty="0"/>
              <a:t> time </a:t>
            </a:r>
            <a:r>
              <a:rPr lang="tr-TR" sz="2000" dirty="0" err="1"/>
              <a:t>will</a:t>
            </a:r>
            <a:r>
              <a:rPr lang="tr-TR" sz="2000" dirty="0"/>
              <a:t> be </a:t>
            </a:r>
            <a:r>
              <a:rPr lang="tr-TR" sz="2000" dirty="0" err="1"/>
              <a:t>shown</a:t>
            </a:r>
            <a:r>
              <a:rPr lang="tr-TR" sz="2000" dirty="0"/>
              <a:t>. </a:t>
            </a:r>
            <a:endParaRPr lang="en-GB" sz="2000" dirty="0"/>
          </a:p>
        </p:txBody>
      </p:sp>
      <p:sp>
        <p:nvSpPr>
          <p:cNvPr id="49" name="TextBox 48">
            <a:extLst>
              <a:ext uri="{FF2B5EF4-FFF2-40B4-BE49-F238E27FC236}">
                <a16:creationId xmlns:a16="http://schemas.microsoft.com/office/drawing/2014/main" id="{FCC58894-62F4-496A-9457-4A1851D25DBD}"/>
              </a:ext>
            </a:extLst>
          </p:cNvPr>
          <p:cNvSpPr txBox="1"/>
          <p:nvPr/>
        </p:nvSpPr>
        <p:spPr>
          <a:xfrm>
            <a:off x="15797879" y="44225408"/>
            <a:ext cx="5029200" cy="1323439"/>
          </a:xfrm>
          <a:prstGeom prst="rect">
            <a:avLst/>
          </a:prstGeom>
          <a:noFill/>
        </p:spPr>
        <p:txBody>
          <a:bodyPr wrap="square" rtlCol="0">
            <a:spAutoFit/>
          </a:bodyPr>
          <a:lstStyle/>
          <a:p>
            <a:pPr algn="ctr"/>
            <a:r>
              <a:rPr lang="en-GB" sz="2000" dirty="0"/>
              <a:t>Figure 7 – </a:t>
            </a:r>
            <a:r>
              <a:rPr lang="tr-TR" sz="2000" dirty="0"/>
              <a:t>Portfolio </a:t>
            </a:r>
            <a:r>
              <a:rPr lang="tr-TR" sz="2000" dirty="0" err="1"/>
              <a:t>screen</a:t>
            </a:r>
            <a:r>
              <a:rPr lang="tr-TR" sz="2000" dirty="0"/>
              <a:t> </a:t>
            </a:r>
            <a:r>
              <a:rPr lang="tr-TR" sz="2000" dirty="0" err="1"/>
              <a:t>that</a:t>
            </a:r>
            <a:r>
              <a:rPr lang="tr-TR" sz="2000" dirty="0"/>
              <a:t> </a:t>
            </a:r>
            <a:r>
              <a:rPr lang="tr-TR" sz="2000" dirty="0" err="1"/>
              <a:t>user</a:t>
            </a:r>
            <a:r>
              <a:rPr lang="tr-TR" sz="2000" dirty="0"/>
              <a:t> can </a:t>
            </a:r>
            <a:r>
              <a:rPr lang="tr-TR" sz="2000" dirty="0" err="1"/>
              <a:t>add</a:t>
            </a:r>
            <a:r>
              <a:rPr lang="tr-TR" sz="2000" dirty="0"/>
              <a:t> </a:t>
            </a:r>
            <a:r>
              <a:rPr lang="tr-TR" sz="2000" dirty="0" err="1"/>
              <a:t>new</a:t>
            </a:r>
            <a:r>
              <a:rPr lang="tr-TR" sz="2000" dirty="0"/>
              <a:t> </a:t>
            </a:r>
            <a:r>
              <a:rPr lang="tr-TR" sz="2000" dirty="0" err="1"/>
              <a:t>assets</a:t>
            </a:r>
            <a:r>
              <a:rPr lang="tr-TR" sz="2000" dirty="0"/>
              <a:t> </a:t>
            </a:r>
            <a:r>
              <a:rPr lang="tr-TR" sz="2000" dirty="0" err="1"/>
              <a:t>to</a:t>
            </a:r>
            <a:r>
              <a:rPr lang="tr-TR" sz="2000" dirty="0"/>
              <a:t> </a:t>
            </a:r>
            <a:r>
              <a:rPr lang="tr-TR" sz="2000" dirty="0" err="1"/>
              <a:t>track</a:t>
            </a:r>
            <a:r>
              <a:rPr lang="tr-TR" sz="2000" dirty="0"/>
              <a:t> </a:t>
            </a:r>
            <a:r>
              <a:rPr lang="tr-TR" sz="2000" dirty="0" err="1"/>
              <a:t>or</a:t>
            </a:r>
            <a:r>
              <a:rPr lang="tr-TR" sz="2000" dirty="0"/>
              <a:t> </a:t>
            </a:r>
            <a:r>
              <a:rPr lang="tr-TR" sz="2000" dirty="0" err="1"/>
              <a:t>delete,their</a:t>
            </a:r>
            <a:r>
              <a:rPr lang="tr-TR" sz="2000" dirty="0"/>
              <a:t> </a:t>
            </a:r>
            <a:r>
              <a:rPr lang="tr-TR" sz="2000" dirty="0" err="1"/>
              <a:t>prices,how</a:t>
            </a:r>
            <a:r>
              <a:rPr lang="tr-TR" sz="2000" dirty="0"/>
              <a:t> </a:t>
            </a:r>
            <a:r>
              <a:rPr lang="tr-TR" sz="2000" dirty="0" err="1"/>
              <a:t>much</a:t>
            </a:r>
            <a:r>
              <a:rPr lang="tr-TR" sz="2000" dirty="0"/>
              <a:t> </a:t>
            </a:r>
            <a:r>
              <a:rPr lang="tr-TR" sz="2000" dirty="0" err="1"/>
              <a:t>money</a:t>
            </a:r>
            <a:r>
              <a:rPr lang="tr-TR" sz="2000" dirty="0"/>
              <a:t> </a:t>
            </a:r>
            <a:r>
              <a:rPr lang="tr-TR" sz="2000" dirty="0" err="1"/>
              <a:t>each</a:t>
            </a:r>
            <a:r>
              <a:rPr lang="tr-TR" sz="2000" dirty="0"/>
              <a:t> </a:t>
            </a:r>
            <a:r>
              <a:rPr lang="tr-TR" sz="2000" dirty="0" err="1"/>
              <a:t>one</a:t>
            </a:r>
            <a:r>
              <a:rPr lang="tr-TR" sz="2000" dirty="0"/>
              <a:t> </a:t>
            </a:r>
            <a:r>
              <a:rPr lang="tr-TR" sz="2000" dirty="0" err="1"/>
              <a:t>has,total</a:t>
            </a:r>
            <a:r>
              <a:rPr lang="tr-TR" sz="2000" dirty="0"/>
              <a:t> balance,24H </a:t>
            </a:r>
            <a:r>
              <a:rPr lang="tr-TR" sz="2000" dirty="0" err="1"/>
              <a:t>changes</a:t>
            </a:r>
            <a:r>
              <a:rPr lang="tr-TR" sz="2000" dirty="0"/>
              <a:t> on </a:t>
            </a:r>
            <a:r>
              <a:rPr lang="tr-TR" sz="2000" dirty="0" err="1"/>
              <a:t>your</a:t>
            </a:r>
            <a:r>
              <a:rPr lang="tr-TR" sz="2000" dirty="0"/>
              <a:t> </a:t>
            </a:r>
            <a:r>
              <a:rPr lang="tr-TR" sz="2000" dirty="0" err="1"/>
              <a:t>portfolio</a:t>
            </a:r>
            <a:r>
              <a:rPr lang="tr-TR" sz="2000" dirty="0"/>
              <a:t>.</a:t>
            </a:r>
            <a:endParaRPr lang="en-GB" sz="2000" dirty="0"/>
          </a:p>
        </p:txBody>
      </p:sp>
      <p:sp>
        <p:nvSpPr>
          <p:cNvPr id="50" name="TextBox 49">
            <a:extLst>
              <a:ext uri="{FF2B5EF4-FFF2-40B4-BE49-F238E27FC236}">
                <a16:creationId xmlns:a16="http://schemas.microsoft.com/office/drawing/2014/main" id="{1814DE63-78E1-4F39-B9DA-141C918F8E53}"/>
              </a:ext>
            </a:extLst>
          </p:cNvPr>
          <p:cNvSpPr txBox="1"/>
          <p:nvPr/>
        </p:nvSpPr>
        <p:spPr>
          <a:xfrm>
            <a:off x="28219766" y="44239576"/>
            <a:ext cx="5029200" cy="707886"/>
          </a:xfrm>
          <a:prstGeom prst="rect">
            <a:avLst/>
          </a:prstGeom>
          <a:noFill/>
        </p:spPr>
        <p:txBody>
          <a:bodyPr wrap="square" rtlCol="0">
            <a:spAutoFit/>
          </a:bodyPr>
          <a:lstStyle/>
          <a:p>
            <a:pPr algn="ctr"/>
            <a:r>
              <a:rPr lang="en-GB" sz="2000" dirty="0"/>
              <a:t>Figure </a:t>
            </a:r>
            <a:r>
              <a:rPr lang="tr-TR" sz="2000" dirty="0"/>
              <a:t>9</a:t>
            </a:r>
            <a:r>
              <a:rPr lang="en-GB" sz="2000" dirty="0"/>
              <a:t> – </a:t>
            </a:r>
            <a:r>
              <a:rPr lang="tr-TR" sz="2000" dirty="0" err="1"/>
              <a:t>Staking</a:t>
            </a:r>
            <a:r>
              <a:rPr lang="tr-TR" sz="2000" dirty="0"/>
              <a:t> </a:t>
            </a:r>
            <a:r>
              <a:rPr lang="tr-TR" sz="2000" dirty="0" err="1"/>
              <a:t>screen</a:t>
            </a:r>
            <a:r>
              <a:rPr lang="tr-TR" sz="2000" dirty="0"/>
              <a:t> </a:t>
            </a:r>
            <a:r>
              <a:rPr lang="tr-TR" sz="2000" dirty="0" err="1"/>
              <a:t>that</a:t>
            </a:r>
            <a:r>
              <a:rPr lang="tr-TR" sz="2000" dirty="0"/>
              <a:t> </a:t>
            </a:r>
            <a:r>
              <a:rPr lang="tr-TR" sz="2000" dirty="0" err="1"/>
              <a:t>allows</a:t>
            </a:r>
            <a:r>
              <a:rPr lang="tr-TR" sz="2000" dirty="0"/>
              <a:t> </a:t>
            </a:r>
            <a:r>
              <a:rPr lang="tr-TR" sz="2000" dirty="0" err="1"/>
              <a:t>user</a:t>
            </a:r>
            <a:r>
              <a:rPr lang="tr-TR" sz="2000" dirty="0"/>
              <a:t> </a:t>
            </a:r>
            <a:r>
              <a:rPr lang="tr-TR" sz="2000" dirty="0" err="1"/>
              <a:t>to</a:t>
            </a:r>
            <a:r>
              <a:rPr lang="tr-TR" sz="2000" dirty="0"/>
              <a:t> </a:t>
            </a:r>
            <a:r>
              <a:rPr lang="tr-TR" sz="2000" dirty="0" err="1"/>
              <a:t>stake</a:t>
            </a:r>
            <a:r>
              <a:rPr lang="tr-TR" sz="2000" dirty="0"/>
              <a:t> </a:t>
            </a:r>
            <a:r>
              <a:rPr lang="tr-TR" sz="2000" dirty="0" err="1"/>
              <a:t>or</a:t>
            </a:r>
            <a:r>
              <a:rPr lang="tr-TR" sz="2000" dirty="0"/>
              <a:t> </a:t>
            </a:r>
            <a:r>
              <a:rPr lang="tr-TR" sz="2000" dirty="0" err="1"/>
              <a:t>unstake</a:t>
            </a:r>
            <a:r>
              <a:rPr lang="tr-TR" sz="2000" dirty="0"/>
              <a:t> </a:t>
            </a:r>
            <a:r>
              <a:rPr lang="tr-TR" sz="2000" dirty="0" err="1"/>
              <a:t>the</a:t>
            </a:r>
            <a:r>
              <a:rPr lang="tr-TR" sz="2000" dirty="0"/>
              <a:t> Project </a:t>
            </a:r>
            <a:r>
              <a:rPr lang="tr-TR" sz="2000" dirty="0" err="1"/>
              <a:t>Coin</a:t>
            </a:r>
            <a:r>
              <a:rPr lang="tr-TR" sz="2000" dirty="0"/>
              <a:t>.</a:t>
            </a:r>
            <a:endParaRPr lang="en-GB" sz="2000" dirty="0"/>
          </a:p>
        </p:txBody>
      </p:sp>
      <p:sp>
        <p:nvSpPr>
          <p:cNvPr id="37" name="Metin kutusu 36">
            <a:extLst>
              <a:ext uri="{FF2B5EF4-FFF2-40B4-BE49-F238E27FC236}">
                <a16:creationId xmlns:a16="http://schemas.microsoft.com/office/drawing/2014/main" id="{7046C9BA-95E5-2A29-11F1-5544E8CB50EA}"/>
              </a:ext>
            </a:extLst>
          </p:cNvPr>
          <p:cNvSpPr txBox="1"/>
          <p:nvPr/>
        </p:nvSpPr>
        <p:spPr>
          <a:xfrm>
            <a:off x="23576435" y="2525709"/>
            <a:ext cx="5023939" cy="1092607"/>
          </a:xfrm>
          <a:prstGeom prst="rect">
            <a:avLst/>
          </a:prstGeom>
          <a:noFill/>
        </p:spPr>
        <p:txBody>
          <a:bodyPr wrap="none" rtlCol="0">
            <a:spAutoFit/>
          </a:bodyPr>
          <a:lstStyle/>
          <a:p>
            <a:pPr algn="ctr"/>
            <a:r>
              <a:rPr lang="tr-TR" sz="6500" b="1" i="0" dirty="0">
                <a:solidFill>
                  <a:srgbClr val="525252"/>
                </a:solidFill>
                <a:effectLst/>
                <a:latin typeface="Times New Roman" panose="02020603050405020304" pitchFamily="18" charset="0"/>
              </a:rPr>
              <a:t>Tamer KÖŞE</a:t>
            </a:r>
            <a:endParaRPr lang="en-GB" sz="6500" dirty="0"/>
          </a:p>
        </p:txBody>
      </p:sp>
      <p:pic>
        <p:nvPicPr>
          <p:cNvPr id="8" name="Resim 7">
            <a:extLst>
              <a:ext uri="{FF2B5EF4-FFF2-40B4-BE49-F238E27FC236}">
                <a16:creationId xmlns:a16="http://schemas.microsoft.com/office/drawing/2014/main" id="{E918F1D1-23C0-CDA7-5563-1724A2480EC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888203" y="12902290"/>
            <a:ext cx="4203717" cy="9000000"/>
          </a:xfrm>
          <a:prstGeom prst="rect">
            <a:avLst/>
          </a:prstGeom>
        </p:spPr>
      </p:pic>
      <p:pic>
        <p:nvPicPr>
          <p:cNvPr id="13" name="Resim 12" descr="metin içeren bir resim&#10;&#10;Açıklama otomatik olarak oluşturuldu">
            <a:extLst>
              <a:ext uri="{FF2B5EF4-FFF2-40B4-BE49-F238E27FC236}">
                <a16:creationId xmlns:a16="http://schemas.microsoft.com/office/drawing/2014/main" id="{2D901D75-3FE1-E3E3-5703-4647C7AD0D0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042617" y="23427082"/>
            <a:ext cx="4271254" cy="9000000"/>
          </a:xfrm>
          <a:prstGeom prst="rect">
            <a:avLst/>
          </a:prstGeom>
        </p:spPr>
      </p:pic>
      <p:pic>
        <p:nvPicPr>
          <p:cNvPr id="19" name="Resim 18">
            <a:extLst>
              <a:ext uri="{FF2B5EF4-FFF2-40B4-BE49-F238E27FC236}">
                <a16:creationId xmlns:a16="http://schemas.microsoft.com/office/drawing/2014/main" id="{FFBE6B5A-B744-7E68-7642-139EDE4B5F8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132488" y="23428547"/>
            <a:ext cx="4212000" cy="9000000"/>
          </a:xfrm>
          <a:prstGeom prst="rect">
            <a:avLst/>
          </a:prstGeom>
        </p:spPr>
      </p:pic>
      <p:pic>
        <p:nvPicPr>
          <p:cNvPr id="29" name="Resim 28">
            <a:extLst>
              <a:ext uri="{FF2B5EF4-FFF2-40B4-BE49-F238E27FC236}">
                <a16:creationId xmlns:a16="http://schemas.microsoft.com/office/drawing/2014/main" id="{D10A52CF-2454-5C0D-8AA3-B3D5736CF1A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068208" y="12902290"/>
            <a:ext cx="4412165" cy="8916392"/>
          </a:xfrm>
          <a:prstGeom prst="rect">
            <a:avLst/>
          </a:prstGeom>
        </p:spPr>
      </p:pic>
      <p:sp>
        <p:nvSpPr>
          <p:cNvPr id="51" name="TextBox 42">
            <a:extLst>
              <a:ext uri="{FF2B5EF4-FFF2-40B4-BE49-F238E27FC236}">
                <a16:creationId xmlns:a16="http://schemas.microsoft.com/office/drawing/2014/main" id="{DB12BAF3-C90C-9900-0D14-1290D5E6FD19}"/>
              </a:ext>
            </a:extLst>
          </p:cNvPr>
          <p:cNvSpPr txBox="1"/>
          <p:nvPr/>
        </p:nvSpPr>
        <p:spPr>
          <a:xfrm>
            <a:off x="21749043" y="22049782"/>
            <a:ext cx="5029200" cy="707886"/>
          </a:xfrm>
          <a:prstGeom prst="rect">
            <a:avLst/>
          </a:prstGeom>
          <a:noFill/>
        </p:spPr>
        <p:txBody>
          <a:bodyPr wrap="square" rtlCol="0">
            <a:spAutoFit/>
          </a:bodyPr>
          <a:lstStyle/>
          <a:p>
            <a:pPr algn="ctr"/>
            <a:r>
              <a:rPr lang="en-GB" sz="2000" dirty="0"/>
              <a:t>Figure </a:t>
            </a:r>
            <a:r>
              <a:rPr lang="tr-TR" sz="2000" dirty="0"/>
              <a:t>2</a:t>
            </a:r>
            <a:r>
              <a:rPr lang="en-GB" sz="2000" dirty="0"/>
              <a:t> – </a:t>
            </a:r>
            <a:r>
              <a:rPr lang="tr-TR" sz="2000" dirty="0" err="1"/>
              <a:t>Import</a:t>
            </a:r>
            <a:r>
              <a:rPr lang="tr-TR" sz="2000" dirty="0"/>
              <a:t> an </a:t>
            </a:r>
            <a:r>
              <a:rPr lang="tr-TR" sz="2000" dirty="0" err="1"/>
              <a:t>existing</a:t>
            </a:r>
            <a:r>
              <a:rPr lang="tr-TR" sz="2000" dirty="0"/>
              <a:t> </a:t>
            </a:r>
            <a:r>
              <a:rPr lang="tr-TR" sz="2000" dirty="0" err="1"/>
              <a:t>crypto</a:t>
            </a:r>
            <a:r>
              <a:rPr lang="tr-TR" sz="2000" dirty="0"/>
              <a:t> </a:t>
            </a:r>
            <a:r>
              <a:rPr lang="tr-TR" sz="2000" dirty="0" err="1"/>
              <a:t>wallet</a:t>
            </a:r>
            <a:r>
              <a:rPr lang="tr-TR" sz="2000" dirty="0"/>
              <a:t> </a:t>
            </a:r>
            <a:r>
              <a:rPr lang="tr-TR" sz="2000" dirty="0" err="1"/>
              <a:t>and</a:t>
            </a:r>
            <a:r>
              <a:rPr lang="tr-TR" sz="2000" dirty="0"/>
              <a:t> set </a:t>
            </a:r>
            <a:r>
              <a:rPr lang="tr-TR" sz="2000" dirty="0" err="1"/>
              <a:t>password</a:t>
            </a:r>
            <a:r>
              <a:rPr lang="tr-TR" sz="2000" dirty="0"/>
              <a:t> </a:t>
            </a:r>
            <a:r>
              <a:rPr lang="tr-TR" sz="2000" dirty="0" err="1"/>
              <a:t>for</a:t>
            </a:r>
            <a:r>
              <a:rPr lang="tr-TR" sz="2000" dirty="0"/>
              <a:t> </a:t>
            </a:r>
            <a:r>
              <a:rPr lang="tr-TR" sz="2000" dirty="0" err="1"/>
              <a:t>the</a:t>
            </a:r>
            <a:r>
              <a:rPr lang="tr-TR" sz="2000" dirty="0"/>
              <a:t> </a:t>
            </a:r>
            <a:r>
              <a:rPr lang="tr-TR" sz="2000" dirty="0" err="1"/>
              <a:t>app</a:t>
            </a:r>
            <a:r>
              <a:rPr lang="tr-TR" sz="2000" dirty="0"/>
              <a:t>.</a:t>
            </a:r>
            <a:endParaRPr lang="en-GB" sz="2000" dirty="0"/>
          </a:p>
        </p:txBody>
      </p:sp>
      <p:pic>
        <p:nvPicPr>
          <p:cNvPr id="33" name="Resim 32">
            <a:extLst>
              <a:ext uri="{FF2B5EF4-FFF2-40B4-BE49-F238E27FC236}">
                <a16:creationId xmlns:a16="http://schemas.microsoft.com/office/drawing/2014/main" id="{3AE7E267-75FE-00DF-8E7C-F56E8F54639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8526279" y="12902290"/>
            <a:ext cx="4416174" cy="8916392"/>
          </a:xfrm>
          <a:prstGeom prst="rect">
            <a:avLst/>
          </a:prstGeom>
        </p:spPr>
      </p:pic>
      <p:sp>
        <p:nvSpPr>
          <p:cNvPr id="52" name="TextBox 42">
            <a:extLst>
              <a:ext uri="{FF2B5EF4-FFF2-40B4-BE49-F238E27FC236}">
                <a16:creationId xmlns:a16="http://schemas.microsoft.com/office/drawing/2014/main" id="{992D1F77-97C0-9D2E-D24C-366F735DCF35}"/>
              </a:ext>
            </a:extLst>
          </p:cNvPr>
          <p:cNvSpPr txBox="1"/>
          <p:nvPr/>
        </p:nvSpPr>
        <p:spPr>
          <a:xfrm>
            <a:off x="28219766" y="22053416"/>
            <a:ext cx="5029200" cy="1015663"/>
          </a:xfrm>
          <a:prstGeom prst="rect">
            <a:avLst/>
          </a:prstGeom>
          <a:noFill/>
        </p:spPr>
        <p:txBody>
          <a:bodyPr wrap="square" rtlCol="0">
            <a:spAutoFit/>
          </a:bodyPr>
          <a:lstStyle/>
          <a:p>
            <a:pPr algn="ctr"/>
            <a:r>
              <a:rPr lang="en-GB" sz="2000" dirty="0"/>
              <a:t>Figure </a:t>
            </a:r>
            <a:r>
              <a:rPr lang="tr-TR" sz="2000" dirty="0"/>
              <a:t>3</a:t>
            </a:r>
            <a:r>
              <a:rPr lang="en-GB" sz="2000" dirty="0"/>
              <a:t> –</a:t>
            </a:r>
            <a:r>
              <a:rPr lang="tr-TR" sz="2000" dirty="0"/>
              <a:t> </a:t>
            </a:r>
            <a:r>
              <a:rPr lang="tr-TR" sz="2000" dirty="0" err="1"/>
              <a:t>Create</a:t>
            </a:r>
            <a:r>
              <a:rPr lang="tr-TR" sz="2000" dirty="0"/>
              <a:t> a </a:t>
            </a:r>
            <a:r>
              <a:rPr lang="tr-TR" sz="2000" dirty="0" err="1"/>
              <a:t>crypto</a:t>
            </a:r>
            <a:r>
              <a:rPr lang="tr-TR" sz="2000" dirty="0"/>
              <a:t> </a:t>
            </a:r>
            <a:r>
              <a:rPr lang="tr-TR" sz="2000" dirty="0" err="1"/>
              <a:t>wallet.Those</a:t>
            </a:r>
            <a:r>
              <a:rPr lang="tr-TR" sz="2000" dirty="0"/>
              <a:t> </a:t>
            </a:r>
            <a:r>
              <a:rPr lang="tr-TR" sz="2000" dirty="0" err="1"/>
              <a:t>words</a:t>
            </a:r>
            <a:r>
              <a:rPr lang="tr-TR" sz="2000" dirty="0"/>
              <a:t> </a:t>
            </a:r>
            <a:r>
              <a:rPr lang="tr-TR" sz="2000" dirty="0" err="1"/>
              <a:t>are</a:t>
            </a:r>
            <a:r>
              <a:rPr lang="tr-TR" sz="2000" dirty="0"/>
              <a:t> </a:t>
            </a:r>
            <a:r>
              <a:rPr lang="tr-TR" sz="2000" dirty="0" err="1"/>
              <a:t>secret</a:t>
            </a:r>
            <a:r>
              <a:rPr lang="tr-TR" sz="2000" dirty="0"/>
              <a:t> </a:t>
            </a:r>
            <a:r>
              <a:rPr lang="tr-TR" sz="2000" dirty="0" err="1"/>
              <a:t>phares</a:t>
            </a:r>
            <a:r>
              <a:rPr lang="tr-TR" sz="2000" dirty="0"/>
              <a:t> </a:t>
            </a:r>
            <a:r>
              <a:rPr lang="tr-TR" sz="2000" dirty="0" err="1"/>
              <a:t>generated</a:t>
            </a:r>
            <a:r>
              <a:rPr lang="tr-TR" sz="2000" dirty="0"/>
              <a:t> </a:t>
            </a:r>
            <a:r>
              <a:rPr lang="tr-TR" sz="2000" dirty="0" err="1"/>
              <a:t>randomly</a:t>
            </a:r>
            <a:r>
              <a:rPr lang="tr-TR" sz="2000" dirty="0"/>
              <a:t> </a:t>
            </a:r>
            <a:r>
              <a:rPr lang="tr-TR" sz="2000" dirty="0" err="1"/>
              <a:t>for</a:t>
            </a:r>
            <a:r>
              <a:rPr lang="tr-TR" sz="2000" dirty="0"/>
              <a:t> </a:t>
            </a:r>
            <a:r>
              <a:rPr lang="tr-TR" sz="2000" dirty="0" err="1"/>
              <a:t>your</a:t>
            </a:r>
            <a:r>
              <a:rPr lang="tr-TR" sz="2000" dirty="0"/>
              <a:t> </a:t>
            </a:r>
            <a:r>
              <a:rPr lang="tr-TR" sz="2000" dirty="0" err="1"/>
              <a:t>wallet.They</a:t>
            </a:r>
            <a:r>
              <a:rPr lang="tr-TR" sz="2000" dirty="0"/>
              <a:t> </a:t>
            </a:r>
            <a:r>
              <a:rPr lang="tr-TR" sz="2000" dirty="0" err="1"/>
              <a:t>should</a:t>
            </a:r>
            <a:r>
              <a:rPr lang="tr-TR" sz="2000" dirty="0"/>
              <a:t> be </a:t>
            </a:r>
            <a:r>
              <a:rPr lang="tr-TR" sz="2000" dirty="0" err="1"/>
              <a:t>stored</a:t>
            </a:r>
            <a:r>
              <a:rPr lang="tr-TR" sz="2000" dirty="0"/>
              <a:t> </a:t>
            </a:r>
            <a:r>
              <a:rPr lang="tr-TR" sz="2000" dirty="0" err="1"/>
              <a:t>carefully</a:t>
            </a:r>
            <a:r>
              <a:rPr lang="tr-TR" sz="2000" dirty="0"/>
              <a:t>.</a:t>
            </a:r>
            <a:endParaRPr lang="en-GB" sz="2000" dirty="0"/>
          </a:p>
        </p:txBody>
      </p:sp>
      <p:pic>
        <p:nvPicPr>
          <p:cNvPr id="39" name="Resim 38">
            <a:extLst>
              <a:ext uri="{FF2B5EF4-FFF2-40B4-BE49-F238E27FC236}">
                <a16:creationId xmlns:a16="http://schemas.microsoft.com/office/drawing/2014/main" id="{C359306C-6CBD-3FE2-B398-9587FAED072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8546549" y="23427082"/>
            <a:ext cx="4426230" cy="9000000"/>
          </a:xfrm>
          <a:prstGeom prst="rect">
            <a:avLst/>
          </a:prstGeom>
        </p:spPr>
      </p:pic>
      <p:sp>
        <p:nvSpPr>
          <p:cNvPr id="53" name="TextBox 43">
            <a:extLst>
              <a:ext uri="{FF2B5EF4-FFF2-40B4-BE49-F238E27FC236}">
                <a16:creationId xmlns:a16="http://schemas.microsoft.com/office/drawing/2014/main" id="{FF94C280-F39F-1EBE-54A2-A46163F9BAD4}"/>
              </a:ext>
            </a:extLst>
          </p:cNvPr>
          <p:cNvSpPr txBox="1"/>
          <p:nvPr/>
        </p:nvSpPr>
        <p:spPr>
          <a:xfrm>
            <a:off x="28205822" y="32839330"/>
            <a:ext cx="5029200" cy="1015663"/>
          </a:xfrm>
          <a:prstGeom prst="rect">
            <a:avLst/>
          </a:prstGeom>
          <a:noFill/>
        </p:spPr>
        <p:txBody>
          <a:bodyPr wrap="square" rtlCol="0">
            <a:spAutoFit/>
          </a:bodyPr>
          <a:lstStyle/>
          <a:p>
            <a:pPr algn="ctr"/>
            <a:r>
              <a:rPr lang="en-GB" sz="2000" dirty="0"/>
              <a:t>Figure </a:t>
            </a:r>
            <a:r>
              <a:rPr lang="tr-TR" sz="2000" dirty="0"/>
              <a:t>6</a:t>
            </a:r>
            <a:r>
              <a:rPr lang="en-GB" sz="2000" dirty="0"/>
              <a:t> – </a:t>
            </a:r>
            <a:r>
              <a:rPr lang="tr-TR" sz="2000" dirty="0" err="1"/>
              <a:t>Watchlist</a:t>
            </a:r>
            <a:r>
              <a:rPr lang="tr-TR" sz="2000" dirty="0"/>
              <a:t> </a:t>
            </a:r>
            <a:r>
              <a:rPr lang="tr-TR" sz="2000" dirty="0" err="1"/>
              <a:t>screen</a:t>
            </a:r>
            <a:r>
              <a:rPr lang="tr-TR" sz="2000" dirty="0"/>
              <a:t> has </a:t>
            </a:r>
            <a:r>
              <a:rPr lang="tr-TR" sz="2000" dirty="0" err="1"/>
              <a:t>the</a:t>
            </a:r>
            <a:r>
              <a:rPr lang="tr-TR" sz="2000" dirty="0"/>
              <a:t> </a:t>
            </a:r>
            <a:r>
              <a:rPr lang="tr-TR" sz="2000" dirty="0" err="1"/>
              <a:t>coins</a:t>
            </a:r>
            <a:r>
              <a:rPr lang="tr-TR" sz="2000" dirty="0"/>
              <a:t> </a:t>
            </a:r>
            <a:r>
              <a:rPr lang="tr-TR" sz="2000" dirty="0" err="1"/>
              <a:t>you</a:t>
            </a:r>
            <a:r>
              <a:rPr lang="tr-TR" sz="2000" dirty="0"/>
              <a:t> </a:t>
            </a:r>
            <a:r>
              <a:rPr lang="tr-TR" sz="2000" dirty="0" err="1"/>
              <a:t>give</a:t>
            </a:r>
            <a:r>
              <a:rPr lang="tr-TR" sz="2000" dirty="0"/>
              <a:t> a </a:t>
            </a:r>
            <a:r>
              <a:rPr lang="tr-TR" sz="2000" dirty="0" err="1"/>
              <a:t>star.You</a:t>
            </a:r>
            <a:r>
              <a:rPr lang="tr-TR" sz="2000" dirty="0"/>
              <a:t> can </a:t>
            </a:r>
            <a:r>
              <a:rPr lang="tr-TR" sz="2000" dirty="0" err="1"/>
              <a:t>track</a:t>
            </a:r>
            <a:r>
              <a:rPr lang="tr-TR" sz="2000" dirty="0"/>
              <a:t> </a:t>
            </a:r>
            <a:r>
              <a:rPr lang="tr-TR" sz="2000" dirty="0" err="1"/>
              <a:t>Rank,Market</a:t>
            </a:r>
            <a:r>
              <a:rPr lang="tr-TR" sz="2000" dirty="0"/>
              <a:t> Cap,Prices&amp;24H </a:t>
            </a:r>
            <a:r>
              <a:rPr lang="tr-TR" sz="2000" dirty="0" err="1"/>
              <a:t>Changes</a:t>
            </a:r>
            <a:r>
              <a:rPr lang="tr-TR" sz="2000" dirty="0"/>
              <a:t> of </a:t>
            </a:r>
            <a:r>
              <a:rPr lang="tr-TR" sz="2000" dirty="0" err="1"/>
              <a:t>the</a:t>
            </a:r>
            <a:r>
              <a:rPr lang="tr-TR" sz="2000" dirty="0"/>
              <a:t> </a:t>
            </a:r>
            <a:r>
              <a:rPr lang="tr-TR" sz="2000" dirty="0" err="1"/>
              <a:t>coins</a:t>
            </a:r>
            <a:r>
              <a:rPr lang="tr-TR" sz="2000" dirty="0"/>
              <a:t>.</a:t>
            </a:r>
            <a:endParaRPr lang="en-GB" sz="2000" dirty="0"/>
          </a:p>
        </p:txBody>
      </p:sp>
      <p:pic>
        <p:nvPicPr>
          <p:cNvPr id="54" name="Resim 53" descr="metin, ekran görüntüsü, elektronik eşyalar içeren bir resim&#10;&#10;Açıklama otomatik olarak oluşturuldu">
            <a:extLst>
              <a:ext uri="{FF2B5EF4-FFF2-40B4-BE49-F238E27FC236}">
                <a16:creationId xmlns:a16="http://schemas.microsoft.com/office/drawing/2014/main" id="{7520C1F4-6FB9-76DB-234E-60AE7B2A449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6082098" y="34793032"/>
            <a:ext cx="4460762" cy="9000000"/>
          </a:xfrm>
          <a:prstGeom prst="rect">
            <a:avLst/>
          </a:prstGeom>
        </p:spPr>
      </p:pic>
      <p:pic>
        <p:nvPicPr>
          <p:cNvPr id="56" name="Resim 55" descr="metin, elektronik eşyalar, ekran görüntüsü içeren bir resim&#10;&#10;Açıklama otomatik olarak oluşturuldu">
            <a:extLst>
              <a:ext uri="{FF2B5EF4-FFF2-40B4-BE49-F238E27FC236}">
                <a16:creationId xmlns:a16="http://schemas.microsoft.com/office/drawing/2014/main" id="{3191F07A-5D84-EE5F-B67C-0D75DB66A9A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161504" y="34793032"/>
            <a:ext cx="4426230" cy="9000000"/>
          </a:xfrm>
          <a:prstGeom prst="rect">
            <a:avLst/>
          </a:prstGeom>
        </p:spPr>
      </p:pic>
      <p:sp>
        <p:nvSpPr>
          <p:cNvPr id="57" name="TextBox 48">
            <a:extLst>
              <a:ext uri="{FF2B5EF4-FFF2-40B4-BE49-F238E27FC236}">
                <a16:creationId xmlns:a16="http://schemas.microsoft.com/office/drawing/2014/main" id="{C47000C5-54A2-6F17-88A0-D4335CB3F5E7}"/>
              </a:ext>
            </a:extLst>
          </p:cNvPr>
          <p:cNvSpPr txBox="1"/>
          <p:nvPr/>
        </p:nvSpPr>
        <p:spPr>
          <a:xfrm>
            <a:off x="21766879" y="44225408"/>
            <a:ext cx="5029200" cy="400110"/>
          </a:xfrm>
          <a:prstGeom prst="rect">
            <a:avLst/>
          </a:prstGeom>
          <a:noFill/>
        </p:spPr>
        <p:txBody>
          <a:bodyPr wrap="square" rtlCol="0">
            <a:spAutoFit/>
          </a:bodyPr>
          <a:lstStyle/>
          <a:p>
            <a:pPr algn="ctr"/>
            <a:r>
              <a:rPr lang="en-GB" sz="2000" dirty="0"/>
              <a:t>Figure </a:t>
            </a:r>
            <a:r>
              <a:rPr lang="tr-TR" sz="2000" dirty="0"/>
              <a:t>8</a:t>
            </a:r>
            <a:r>
              <a:rPr lang="en-GB" sz="2000" dirty="0"/>
              <a:t> – </a:t>
            </a:r>
            <a:r>
              <a:rPr lang="tr-TR" sz="2000" dirty="0" err="1"/>
              <a:t>Current</a:t>
            </a:r>
            <a:r>
              <a:rPr lang="tr-TR" sz="2000" dirty="0"/>
              <a:t> </a:t>
            </a:r>
            <a:r>
              <a:rPr lang="tr-TR" sz="2000" dirty="0" err="1"/>
              <a:t>news</a:t>
            </a:r>
            <a:r>
              <a:rPr lang="tr-TR" sz="2000" dirty="0"/>
              <a:t> </a:t>
            </a:r>
            <a:r>
              <a:rPr lang="tr-TR" sz="2000" dirty="0" err="1"/>
              <a:t>for</a:t>
            </a:r>
            <a:r>
              <a:rPr lang="tr-TR" sz="2000" dirty="0"/>
              <a:t> </a:t>
            </a:r>
            <a:r>
              <a:rPr lang="tr-TR" sz="2000" dirty="0" err="1"/>
              <a:t>crypto</a:t>
            </a:r>
            <a:endParaRPr lang="en-GB" sz="2000" dirty="0"/>
          </a:p>
        </p:txBody>
      </p:sp>
      <p:pic>
        <p:nvPicPr>
          <p:cNvPr id="59" name="Resim 58">
            <a:extLst>
              <a:ext uri="{FF2B5EF4-FFF2-40B4-BE49-F238E27FC236}">
                <a16:creationId xmlns:a16="http://schemas.microsoft.com/office/drawing/2014/main" id="{9AFCB452-112F-884B-5664-2191F8DDC1DA}"/>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8510326" y="34793032"/>
            <a:ext cx="4420191" cy="9000000"/>
          </a:xfrm>
          <a:prstGeom prst="rect">
            <a:avLst/>
          </a:prstGeom>
        </p:spPr>
      </p:pic>
      <p:pic>
        <p:nvPicPr>
          <p:cNvPr id="61" name="Resim 60" descr="metin, elektronik eşyalar, ekran görüntüsü içeren bir resim&#10;&#10;Açıklama otomatik olarak oluşturuldu">
            <a:extLst>
              <a:ext uri="{FF2B5EF4-FFF2-40B4-BE49-F238E27FC236}">
                <a16:creationId xmlns:a16="http://schemas.microsoft.com/office/drawing/2014/main" id="{2801F315-BC6E-DC0E-AD1A-CA8101C2C4B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3519970" y="34793032"/>
            <a:ext cx="4420190" cy="8999997"/>
          </a:xfrm>
          <a:prstGeom prst="rect">
            <a:avLst/>
          </a:prstGeom>
        </p:spPr>
      </p:pic>
      <p:sp>
        <p:nvSpPr>
          <p:cNvPr id="62" name="TextBox 49">
            <a:extLst>
              <a:ext uri="{FF2B5EF4-FFF2-40B4-BE49-F238E27FC236}">
                <a16:creationId xmlns:a16="http://schemas.microsoft.com/office/drawing/2014/main" id="{071EA7B6-0D4E-B490-40BA-195846144129}"/>
              </a:ext>
            </a:extLst>
          </p:cNvPr>
          <p:cNvSpPr txBox="1"/>
          <p:nvPr/>
        </p:nvSpPr>
        <p:spPr>
          <a:xfrm>
            <a:off x="33519970" y="43961208"/>
            <a:ext cx="4516530" cy="1631216"/>
          </a:xfrm>
          <a:prstGeom prst="rect">
            <a:avLst/>
          </a:prstGeom>
          <a:noFill/>
        </p:spPr>
        <p:txBody>
          <a:bodyPr wrap="square" rtlCol="0">
            <a:spAutoFit/>
          </a:bodyPr>
          <a:lstStyle/>
          <a:p>
            <a:pPr algn="ctr"/>
            <a:r>
              <a:rPr lang="en-GB" sz="2000" dirty="0"/>
              <a:t>Figure </a:t>
            </a:r>
            <a:r>
              <a:rPr lang="tr-TR" sz="2000" dirty="0"/>
              <a:t>10</a:t>
            </a:r>
            <a:r>
              <a:rPr lang="en-GB" sz="2000" dirty="0"/>
              <a:t> </a:t>
            </a:r>
            <a:r>
              <a:rPr lang="tr-TR" sz="2000" dirty="0" err="1"/>
              <a:t>Settings</a:t>
            </a:r>
            <a:r>
              <a:rPr lang="tr-TR" sz="2000" dirty="0"/>
              <a:t> </a:t>
            </a:r>
            <a:r>
              <a:rPr lang="tr-TR" sz="2000" dirty="0" err="1"/>
              <a:t>screen</a:t>
            </a:r>
            <a:r>
              <a:rPr lang="tr-TR" sz="2000" dirty="0"/>
              <a:t> </a:t>
            </a:r>
            <a:r>
              <a:rPr lang="tr-TR" sz="2000" dirty="0" err="1"/>
              <a:t>where</a:t>
            </a:r>
            <a:r>
              <a:rPr lang="tr-TR" sz="2000" dirty="0"/>
              <a:t> </a:t>
            </a:r>
            <a:r>
              <a:rPr lang="tr-TR" sz="2000" dirty="0" err="1"/>
              <a:t>user</a:t>
            </a:r>
            <a:r>
              <a:rPr lang="tr-TR" sz="2000" dirty="0"/>
              <a:t> can </a:t>
            </a:r>
            <a:r>
              <a:rPr lang="tr-TR" sz="2000" dirty="0" err="1"/>
              <a:t>see</a:t>
            </a:r>
            <a:r>
              <a:rPr lang="tr-TR" sz="2000" dirty="0"/>
              <a:t>/</a:t>
            </a:r>
            <a:r>
              <a:rPr lang="tr-TR" sz="2000" dirty="0" err="1"/>
              <a:t>copy</a:t>
            </a:r>
            <a:r>
              <a:rPr lang="tr-TR" sz="2000" dirty="0"/>
              <a:t> </a:t>
            </a:r>
            <a:r>
              <a:rPr lang="tr-TR" sz="2000" dirty="0" err="1"/>
              <a:t>their</a:t>
            </a:r>
            <a:r>
              <a:rPr lang="tr-TR" sz="2000" dirty="0"/>
              <a:t> </a:t>
            </a:r>
            <a:r>
              <a:rPr lang="tr-TR" sz="2000" dirty="0" err="1"/>
              <a:t>wallet</a:t>
            </a:r>
            <a:r>
              <a:rPr lang="tr-TR" sz="2000" dirty="0"/>
              <a:t> </a:t>
            </a:r>
            <a:r>
              <a:rPr lang="tr-TR" sz="2000" dirty="0" err="1"/>
              <a:t>address,learn</a:t>
            </a:r>
            <a:r>
              <a:rPr lang="tr-TR" sz="2000" dirty="0"/>
              <a:t> AVAX </a:t>
            </a:r>
            <a:r>
              <a:rPr lang="tr-TR" sz="2000" dirty="0" err="1"/>
              <a:t>balance,see</a:t>
            </a:r>
            <a:r>
              <a:rPr lang="tr-TR" sz="2000" dirty="0"/>
              <a:t> QR of </a:t>
            </a:r>
            <a:r>
              <a:rPr lang="tr-TR" sz="2000" dirty="0" err="1"/>
              <a:t>address,change</a:t>
            </a:r>
            <a:r>
              <a:rPr lang="tr-TR" sz="2000" dirty="0"/>
              <a:t> </a:t>
            </a:r>
            <a:r>
              <a:rPr lang="tr-TR" sz="2000" dirty="0" err="1"/>
              <a:t>password</a:t>
            </a:r>
            <a:r>
              <a:rPr lang="tr-TR" sz="2000" dirty="0"/>
              <a:t> of </a:t>
            </a:r>
            <a:r>
              <a:rPr lang="tr-TR" sz="2000" dirty="0" err="1"/>
              <a:t>the</a:t>
            </a:r>
            <a:r>
              <a:rPr lang="tr-TR" sz="2000" dirty="0"/>
              <a:t> </a:t>
            </a:r>
            <a:r>
              <a:rPr lang="tr-TR" sz="2000" dirty="0" err="1"/>
              <a:t>app,switch</a:t>
            </a:r>
            <a:r>
              <a:rPr lang="tr-TR" sz="2000" dirty="0"/>
              <a:t> </a:t>
            </a:r>
            <a:r>
              <a:rPr lang="tr-TR" sz="2000" dirty="0" err="1"/>
              <a:t>between</a:t>
            </a:r>
            <a:r>
              <a:rPr lang="tr-TR" sz="2000" dirty="0"/>
              <a:t> AVAX </a:t>
            </a:r>
            <a:r>
              <a:rPr lang="tr-TR" sz="2000" dirty="0" err="1"/>
              <a:t>mainnet&amp;testnet</a:t>
            </a:r>
            <a:r>
              <a:rPr lang="tr-TR" sz="2000" dirty="0"/>
              <a:t> </a:t>
            </a:r>
            <a:r>
              <a:rPr lang="tr-TR" sz="2000" dirty="0" err="1"/>
              <a:t>and</a:t>
            </a:r>
            <a:r>
              <a:rPr lang="tr-TR" sz="2000" dirty="0"/>
              <a:t> </a:t>
            </a:r>
            <a:r>
              <a:rPr lang="tr-TR" sz="2000" dirty="0" err="1"/>
              <a:t>logout</a:t>
            </a:r>
            <a:r>
              <a:rPr lang="tr-TR" sz="2000" dirty="0"/>
              <a:t>.</a:t>
            </a:r>
            <a:endParaRPr lang="en-GB" sz="2000" dirty="0"/>
          </a:p>
        </p:txBody>
      </p:sp>
    </p:spTree>
    <p:extLst>
      <p:ext uri="{BB962C8B-B14F-4D97-AF65-F5344CB8AC3E}">
        <p14:creationId xmlns:p14="http://schemas.microsoft.com/office/powerpoint/2010/main" val="479649366"/>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361</TotalTime>
  <Words>302</Words>
  <Application>Microsoft Office PowerPoint</Application>
  <PresentationFormat>Özel</PresentationFormat>
  <Paragraphs>79</Paragraphs>
  <Slides>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vt:i4>
      </vt:variant>
    </vt:vector>
  </HeadingPairs>
  <TitlesOfParts>
    <vt:vector size="7" baseType="lpstr">
      <vt:lpstr>-apple-system</vt:lpstr>
      <vt:lpstr>Arial</vt:lpstr>
      <vt:lpstr>Calibri</vt:lpstr>
      <vt:lpstr>Calibri Light</vt:lpstr>
      <vt:lpstr>Times New Roman</vt:lpstr>
      <vt:lpstr>Office Teması</vt:lpstr>
      <vt:lpstr>  SUMMARY        </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Oruç Raif Önvural</dc:creator>
  <cp:lastModifiedBy>Cem CANTEKİN</cp:lastModifiedBy>
  <cp:revision>37</cp:revision>
  <dcterms:created xsi:type="dcterms:W3CDTF">2021-04-16T10:58:52Z</dcterms:created>
  <dcterms:modified xsi:type="dcterms:W3CDTF">2022-06-09T08:54:39Z</dcterms:modified>
</cp:coreProperties>
</file>